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379" r:id="rId2"/>
    <p:sldId id="427" r:id="rId3"/>
    <p:sldId id="381" r:id="rId4"/>
    <p:sldId id="431" r:id="rId5"/>
    <p:sldId id="434" r:id="rId6"/>
    <p:sldId id="432" r:id="rId7"/>
    <p:sldId id="433" r:id="rId8"/>
    <p:sldId id="408" r:id="rId9"/>
    <p:sldId id="418" r:id="rId10"/>
    <p:sldId id="393" r:id="rId11"/>
    <p:sldId id="386" r:id="rId12"/>
    <p:sldId id="397" r:id="rId13"/>
    <p:sldId id="396" r:id="rId14"/>
    <p:sldId id="395" r:id="rId15"/>
    <p:sldId id="401" r:id="rId16"/>
    <p:sldId id="402" r:id="rId17"/>
    <p:sldId id="398" r:id="rId18"/>
    <p:sldId id="399" r:id="rId19"/>
    <p:sldId id="404" r:id="rId20"/>
    <p:sldId id="403" r:id="rId21"/>
    <p:sldId id="400" r:id="rId22"/>
    <p:sldId id="406" r:id="rId23"/>
    <p:sldId id="407" r:id="rId24"/>
    <p:sldId id="409" r:id="rId25"/>
    <p:sldId id="425" r:id="rId26"/>
    <p:sldId id="426" r:id="rId27"/>
    <p:sldId id="415" r:id="rId28"/>
    <p:sldId id="422" r:id="rId29"/>
    <p:sldId id="423" r:id="rId30"/>
    <p:sldId id="424" r:id="rId31"/>
    <p:sldId id="419" r:id="rId32"/>
    <p:sldId id="420" r:id="rId33"/>
    <p:sldId id="421" r:id="rId34"/>
    <p:sldId id="416" r:id="rId35"/>
    <p:sldId id="429" r:id="rId36"/>
    <p:sldId id="410" r:id="rId37"/>
    <p:sldId id="411" r:id="rId38"/>
    <p:sldId id="414" r:id="rId39"/>
    <p:sldId id="413" r:id="rId40"/>
    <p:sldId id="277" r:id="rId41"/>
    <p:sldId id="428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7DD782E-8FF0-48DD-9F46-62C127DB08A4}">
          <p14:sldIdLst>
            <p14:sldId id="379"/>
            <p14:sldId id="427"/>
            <p14:sldId id="381"/>
            <p14:sldId id="431"/>
            <p14:sldId id="434"/>
            <p14:sldId id="432"/>
            <p14:sldId id="433"/>
            <p14:sldId id="408"/>
            <p14:sldId id="418"/>
            <p14:sldId id="393"/>
            <p14:sldId id="386"/>
            <p14:sldId id="397"/>
            <p14:sldId id="396"/>
            <p14:sldId id="395"/>
            <p14:sldId id="401"/>
            <p14:sldId id="402"/>
            <p14:sldId id="398"/>
            <p14:sldId id="399"/>
            <p14:sldId id="404"/>
            <p14:sldId id="403"/>
            <p14:sldId id="400"/>
            <p14:sldId id="406"/>
            <p14:sldId id="407"/>
            <p14:sldId id="409"/>
            <p14:sldId id="425"/>
            <p14:sldId id="426"/>
            <p14:sldId id="415"/>
            <p14:sldId id="422"/>
            <p14:sldId id="423"/>
            <p14:sldId id="424"/>
            <p14:sldId id="419"/>
            <p14:sldId id="420"/>
            <p14:sldId id="421"/>
            <p14:sldId id="416"/>
            <p14:sldId id="429"/>
            <p14:sldId id="410"/>
            <p14:sldId id="411"/>
            <p14:sldId id="414"/>
            <p14:sldId id="413"/>
            <p14:sldId id="277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9B0"/>
    <a:srgbClr val="FFD700"/>
    <a:srgbClr val="E6E6E6"/>
    <a:srgbClr val="FFCDCD"/>
    <a:srgbClr val="209746"/>
    <a:srgbClr val="50B448"/>
    <a:srgbClr val="489336"/>
    <a:srgbClr val="F7F7F7"/>
    <a:srgbClr val="494949"/>
    <a:srgbClr val="007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5" autoAdjust="0"/>
    <p:restoredTop sz="97450" autoAdjust="0"/>
  </p:normalViewPr>
  <p:slideViewPr>
    <p:cSldViewPr snapToGrid="0" showGuides="1">
      <p:cViewPr varScale="1">
        <p:scale>
          <a:sx n="54" d="100"/>
          <a:sy n="54" d="100"/>
        </p:scale>
        <p:origin x="435" y="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2A145-67CF-4672-B424-A1618C500F40}" type="datetimeFigureOut">
              <a:rPr lang="zh-TW" altLang="en-US" smtClean="0"/>
              <a:t>2025/8/1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E8860-A065-419D-B2E9-750699F115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60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662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07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623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563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973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011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03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089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758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654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861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911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17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8643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621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860-A065-419D-B2E9-750699F1152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2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B1B200-02C8-46E4-9EC5-FE1334569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735B8C-4506-4B35-A202-D689FAEAB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6C0E7E-D5B5-488D-AF95-D6E85E6E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186560-8B77-4471-A677-D117A10C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53FDDE-29C3-4E7A-A7DC-D06B6D6F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8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9DD34-88BA-480A-969C-D42CE54B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FA8CF45-63A1-4590-BD0B-4DB5F4BA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E2AC21-4B70-4BB3-B6E7-96065955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6C02D1-1936-4181-B8FA-9E99FC39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9BB1B3-CF42-4753-9DEE-5213D8E5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56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1945880-A7BD-4827-8EE4-E13593DC2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D8C319-1DCB-4F03-A942-E46F71DFA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AE18A4-F344-4526-9AE8-D2764C79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B4ABA5-A65F-4D42-AADC-D0DBEF2B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7839D1-12CB-4AE3-B119-673A2452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803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C1A34-51C1-44A0-A5A6-A874CC1C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8ABACF-95EF-4745-A352-56F94BE86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0D156-637F-46C4-9776-F2BC7E53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D262D9-9FD9-4599-B7EE-1DE80028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68E31A-F0A7-47A3-8B51-8C5DFCD7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80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E748C-A2FC-43FA-875A-1994CC4C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4A5548-C2C9-46B9-97CA-B8001128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1B8350-A578-4C1D-90F8-2870A298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D71A20-9375-4B15-A519-9A2A9DD8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549DE2-5386-477E-A7D3-25FFF044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0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BF8C4D-A545-4488-BDEC-D071A754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A0FBC-E766-482E-ABD0-8D3183A76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44E555-1B2B-4556-977A-93D71FC3A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43A1DC-C987-4D2C-A9F4-9F962706C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B24AB3-7E80-4CD2-9EF6-69035225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1A5D6A-6179-43E6-857B-31079766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9E9DA-A1F6-4F12-A111-E339D8D7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C9C408-4728-45BC-A1E9-F1202D97E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094C37-44BD-49B4-B822-62819FCD0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249891-A3A4-4B14-9396-630C5FE99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BEC81C-7B89-4D16-9EC3-CE4E96DD9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3E3B58D-9856-4DEE-9C92-FB8F9975A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8AFDBB-3806-44C7-A491-E16105C2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3A3CF39-303F-4347-B3AD-501B87AA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53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260AC-BA4B-4335-833A-5663109D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986146-DC0D-4D34-B226-8D4509A1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29FE664-82D2-49B8-8EEA-C8317E1D6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49C371-57FD-4959-B4CA-E49E2D12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9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124B2F1-0636-4FF0-AB3D-866984E0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BE1DD47-B7AC-4A6D-A369-1ACE2844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BB9976-2EED-4C44-8678-86832B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10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605E12-9632-4E27-BDD7-4EA7DB69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0A466-E27B-49C3-9ADC-2B207607F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054F980-1761-41A9-BE66-48E546688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70D384-EE64-4B02-9F2D-20B7419BE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64903-DAD3-4A8B-9151-ABEA3118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FDE81C-3DCA-4467-A49A-B34EC0C7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21B7D-772E-4C23-BF6C-1F6DAD3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9D088B0-8566-40A0-B7D9-A20EC567E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4F71E7-87A6-44A4-923C-652CA8931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DB36C7-FEE7-40DC-AA5F-9770909C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9C0F90-335E-4856-A4D1-3B7409B3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F0E629-7FB3-444D-BAC3-02DFA075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9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2406BB9-4F12-4417-9725-F7AA366FB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E4CABF-9787-4740-AFA1-5092C21C4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511E5E-95C3-4EB3-B557-CA99D33A3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1116F-56AD-4EA3-8C0B-1AEB8040AA4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2E2C83-116F-4549-BA86-095BE42F9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BAA924-45C6-4252-927F-2CA7DB935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ACCB4-4CF5-402F-ABBF-6BFD446A8A7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2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f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14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microsoft.com/office/2007/relationships/hdphoto" Target="../media/hdphoto1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14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microsoft.com/office/2007/relationships/hdphoto" Target="../media/hdphoto1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14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microsoft.com/office/2007/relationships/hdphoto" Target="../media/hdphoto1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4334727" cy="7154332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167092" y="1"/>
            <a:ext cx="5716797" cy="733598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8000" b="1" dirty="0">
                <a:solidFill>
                  <a:schemeClr val="bg1">
                    <a:alpha val="70000"/>
                  </a:schemeClr>
                </a:solidFill>
                <a:ea typeface="微软雅黑" panose="020B0503020204020204" pitchFamily="34" charset="-122"/>
              </a:rPr>
              <a:t>人的生命是        </a:t>
            </a:r>
            <a:r>
              <a:rPr lang="zh-TW" altLang="en-US" sz="8000" b="1" dirty="0">
                <a:solidFill>
                  <a:srgbClr val="FFC000">
                    <a:alpha val="70000"/>
                  </a:srgbClr>
                </a:solidFill>
                <a:ea typeface="微软雅黑" panose="020B0503020204020204" pitchFamily="34" charset="-122"/>
              </a:rPr>
              <a:t>最寶貴的</a:t>
            </a:r>
            <a:r>
              <a:rPr lang="zh-TW" altLang="en-US" sz="8000" b="1" dirty="0">
                <a:solidFill>
                  <a:schemeClr val="bg1">
                    <a:alpha val="70000"/>
                  </a:schemeClr>
                </a:solidFill>
                <a:ea typeface="微软雅黑" panose="020B0503020204020204" pitchFamily="34" charset="-122"/>
              </a:rPr>
              <a:t>汽車撞壞可以修</a:t>
            </a:r>
            <a:r>
              <a:rPr lang="en-US" altLang="zh-TW" sz="8000" b="1" dirty="0">
                <a:solidFill>
                  <a:schemeClr val="bg1">
                    <a:alpha val="70000"/>
                  </a:schemeClr>
                </a:solidFill>
                <a:ea typeface="微软雅黑" panose="020B0503020204020204" pitchFamily="34" charset="-122"/>
              </a:rPr>
              <a:t>.</a:t>
            </a:r>
            <a:r>
              <a:rPr lang="zh-TW" altLang="en-US" sz="8000" b="1" dirty="0">
                <a:solidFill>
                  <a:schemeClr val="bg1">
                    <a:alpha val="70000"/>
                  </a:schemeClr>
                </a:solidFill>
                <a:ea typeface="微软雅黑" panose="020B0503020204020204" pitchFamily="34" charset="-122"/>
              </a:rPr>
              <a:t>而人的生命只有一次</a:t>
            </a:r>
            <a:r>
              <a:rPr lang="en-US" altLang="zh-TW" sz="8000" b="1" dirty="0">
                <a:solidFill>
                  <a:schemeClr val="bg1">
                    <a:alpha val="70000"/>
                  </a:schemeClr>
                </a:solidFill>
                <a:ea typeface="微软雅黑" panose="020B0503020204020204" pitchFamily="34" charset="-122"/>
              </a:rPr>
              <a:t>.</a:t>
            </a:r>
            <a:br>
              <a:rPr lang="en-US" altLang="zh-TW" sz="8000" b="1" dirty="0">
                <a:solidFill>
                  <a:schemeClr val="bg1">
                    <a:alpha val="17000"/>
                  </a:schemeClr>
                </a:solidFill>
                <a:ea typeface="微软雅黑" panose="020B0503020204020204" pitchFamily="34" charset="-122"/>
              </a:rPr>
            </a:br>
            <a:endParaRPr lang="zh-TW" altLang="en-US" sz="8000" b="1" dirty="0">
              <a:solidFill>
                <a:schemeClr val="bg1">
                  <a:alpha val="17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553691" y="6114905"/>
            <a:ext cx="2330197" cy="52322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德國公民意識</a:t>
            </a:r>
            <a:endParaRPr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90" y="-340665"/>
            <a:ext cx="9666260" cy="749499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496597" y="6138388"/>
            <a:ext cx="2844800" cy="476251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zh-TW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966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8" y="2"/>
            <a:ext cx="12202885" cy="686858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5" r="20648"/>
          <a:stretch/>
        </p:blipFill>
        <p:spPr>
          <a:xfrm>
            <a:off x="-1620982" y="-438465"/>
            <a:ext cx="7772399" cy="77243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436933" y="2702260"/>
            <a:ext cx="5935579" cy="7154333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012548" y="2055329"/>
            <a:ext cx="5935581" cy="5579071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br>
              <a:rPr lang="zh-TW" altLang="en-US" sz="5400" b="1" dirty="0">
                <a:solidFill>
                  <a:srgbClr val="FFC000">
                    <a:alpha val="70000"/>
                  </a:srgbClr>
                </a:solidFill>
                <a:ea typeface="微软雅黑" panose="020B0503020204020204" pitchFamily="34" charset="-122"/>
              </a:rPr>
            </a:br>
            <a:r>
              <a:rPr lang="en-US" altLang="zh-TW" sz="9600" b="1" dirty="0">
                <a:solidFill>
                  <a:schemeClr val="bg1">
                    <a:alpha val="73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0619</a:t>
            </a:r>
            <a:br>
              <a:rPr lang="en-US" altLang="zh-TW" sz="8800" b="1" dirty="0">
                <a:solidFill>
                  <a:schemeClr val="bg1">
                    <a:alpha val="73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9600" b="1" dirty="0">
                <a:solidFill>
                  <a:schemeClr val="bg1">
                    <a:alpha val="73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模型雜拍</a:t>
            </a:r>
          </a:p>
        </p:txBody>
      </p:sp>
    </p:spTree>
    <p:extLst>
      <p:ext uri="{BB962C8B-B14F-4D97-AF65-F5344CB8AC3E}">
        <p14:creationId xmlns:p14="http://schemas.microsoft.com/office/powerpoint/2010/main" val="15972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184" y="-336085"/>
            <a:ext cx="10287507" cy="773277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5" t="557" r="-14855" b="-557"/>
          <a:stretch/>
        </p:blipFill>
        <p:spPr>
          <a:xfrm>
            <a:off x="6005944" y="-293474"/>
            <a:ext cx="11471333" cy="7647555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005945" y="145475"/>
            <a:ext cx="6629401" cy="5579071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9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人是被命定</a:t>
            </a:r>
            <a:br>
              <a:rPr lang="en-US" altLang="zh-TW" sz="9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9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為自由的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005944" y="5015083"/>
            <a:ext cx="2992581" cy="52322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Jean-Paul Sartre</a:t>
            </a:r>
            <a:endParaRPr lang="en-US" altLang="zh-TW" sz="28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05944" y="4368754"/>
            <a:ext cx="2992581" cy="646331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尚</a:t>
            </a:r>
            <a:r>
              <a:rPr lang="en-US" altLang="zh-TW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保羅</a:t>
            </a:r>
            <a:r>
              <a:rPr lang="en-US" altLang="zh-TW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沙特</a:t>
            </a:r>
            <a:endParaRPr lang="en-US" altLang="zh-TW" sz="3600" b="1" dirty="0">
              <a:solidFill>
                <a:schemeClr val="tx1">
                  <a:alpha val="8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459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3" t="606" r="-19773" b="-606"/>
          <a:stretch/>
        </p:blipFill>
        <p:spPr>
          <a:xfrm>
            <a:off x="6005944" y="0"/>
            <a:ext cx="9144000" cy="6858000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005945" y="145475"/>
            <a:ext cx="6629401" cy="5579071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9600" b="1" dirty="0">
                <a:solidFill>
                  <a:schemeClr val="bg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我閱讀</a:t>
            </a:r>
            <a:br>
              <a:rPr lang="en-US" altLang="zh-TW" sz="9600" b="1" dirty="0">
                <a:solidFill>
                  <a:schemeClr val="bg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9600" b="1" dirty="0">
                <a:solidFill>
                  <a:schemeClr val="bg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只是為了</a:t>
            </a:r>
            <a:br>
              <a:rPr lang="en-US" altLang="zh-TW" sz="9600" b="1" dirty="0">
                <a:solidFill>
                  <a:schemeClr val="bg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9600" b="1" dirty="0">
                <a:solidFill>
                  <a:schemeClr val="bg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取悅自己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005945" y="5700883"/>
            <a:ext cx="4094019" cy="52322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rif"/>
              </a:rPr>
              <a:t>Michel de Montaigne</a:t>
            </a:r>
            <a:endParaRPr lang="en-US" altLang="zh-TW" sz="28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rif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05946" y="5054554"/>
            <a:ext cx="3221183" cy="646331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米歇爾</a:t>
            </a:r>
            <a:r>
              <a:rPr lang="en-US" altLang="zh-TW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德</a:t>
            </a:r>
            <a:r>
              <a:rPr lang="en-US" altLang="zh-TW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蒙田</a:t>
            </a:r>
            <a:endParaRPr lang="en-US" altLang="zh-TW" sz="3600" b="1" dirty="0">
              <a:solidFill>
                <a:schemeClr val="tx1">
                  <a:alpha val="8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038" y="-691944"/>
            <a:ext cx="6192982" cy="84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2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54954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-3445048"/>
            <a:ext cx="6456218" cy="106355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735782" y="5361506"/>
            <a:ext cx="3761511" cy="52322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Simone de Beauvoir</a:t>
            </a:r>
            <a:endParaRPr lang="en-US" altLang="zh-TW" sz="28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735782" y="4715175"/>
            <a:ext cx="2244437" cy="646331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西蒙</a:t>
            </a:r>
            <a:r>
              <a:rPr lang="en-US" altLang="zh-TW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波娃</a:t>
            </a:r>
            <a:endParaRPr lang="en-US" altLang="zh-TW" sz="3600" b="1" dirty="0">
              <a:solidFill>
                <a:schemeClr val="tx1">
                  <a:alpha val="8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標題 4"/>
          <p:cNvSpPr txBox="1">
            <a:spLocks/>
          </p:cNvSpPr>
          <p:nvPr/>
        </p:nvSpPr>
        <p:spPr>
          <a:xfrm>
            <a:off x="5735784" y="33430"/>
            <a:ext cx="6629401" cy="5579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TW" altLang="en-US" sz="88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我愛你</a:t>
            </a:r>
            <a:endParaRPr lang="en-US" altLang="zh-TW" sz="88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zh-TW" altLang="en-US" sz="88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但我不願</a:t>
            </a:r>
            <a:endParaRPr lang="en-US" altLang="zh-TW" sz="88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zh-TW" altLang="en-US" sz="88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為你而死</a:t>
            </a:r>
          </a:p>
        </p:txBody>
      </p:sp>
    </p:spTree>
    <p:extLst>
      <p:ext uri="{BB962C8B-B14F-4D97-AF65-F5344CB8AC3E}">
        <p14:creationId xmlns:p14="http://schemas.microsoft.com/office/powerpoint/2010/main" val="126758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77" y="-55681"/>
            <a:ext cx="10058400" cy="69136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30" r="3030"/>
          <a:stretch/>
        </p:blipFill>
        <p:spPr>
          <a:xfrm>
            <a:off x="-602672" y="0"/>
            <a:ext cx="6858000" cy="6858000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-363681" y="0"/>
            <a:ext cx="6629401" cy="5579070"/>
          </a:xfr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TW" altLang="en-US" sz="6800" b="1" dirty="0">
                <a:solidFill>
                  <a:schemeClr val="bg1">
                    <a:alpha val="85000"/>
                  </a:schemeClr>
                </a:solidFill>
                <a:ea typeface="微软雅黑" panose="020B0503020204020204" pitchFamily="34" charset="-122"/>
              </a:rPr>
              <a:t>真正嚴肅的哲學</a:t>
            </a:r>
            <a:r>
              <a:rPr lang="zh-TW" altLang="en-US" sz="6600" b="1" dirty="0">
                <a:solidFill>
                  <a:schemeClr val="bg1">
                    <a:alpha val="85000"/>
                  </a:schemeClr>
                </a:solidFill>
                <a:ea typeface="微软雅黑" panose="020B0503020204020204" pitchFamily="34" charset="-122"/>
              </a:rPr>
              <a:t>議題只有一個</a:t>
            </a:r>
            <a:br>
              <a:rPr lang="en-US" altLang="zh-TW" sz="6600" b="1" dirty="0">
                <a:solidFill>
                  <a:schemeClr val="bg1">
                    <a:alpha val="85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sz="7200" b="1" dirty="0">
                <a:solidFill>
                  <a:schemeClr val="bg1">
                    <a:alpha val="85000"/>
                  </a:schemeClr>
                </a:solidFill>
                <a:ea typeface="微软雅黑" panose="020B0503020204020204" pitchFamily="34" charset="-122"/>
              </a:rPr>
              <a:t>就是自殺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449777" y="4386653"/>
            <a:ext cx="2805547" cy="646331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阿爾貝</a:t>
            </a:r>
            <a:r>
              <a:rPr lang="en-US" altLang="zh-TW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卡繆</a:t>
            </a:r>
            <a:endParaRPr lang="en-US" altLang="zh-TW" sz="3600" b="1" dirty="0">
              <a:solidFill>
                <a:schemeClr val="tx1">
                  <a:alpha val="8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699164" y="5049441"/>
            <a:ext cx="2556161" cy="52322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Albert Camus</a:t>
            </a:r>
            <a:endParaRPr lang="en-US" altLang="zh-TW" sz="28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0566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77" y="-55681"/>
            <a:ext cx="10058400" cy="69136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30" r="3030"/>
          <a:stretch/>
        </p:blipFill>
        <p:spPr>
          <a:xfrm>
            <a:off x="-602672" y="0"/>
            <a:ext cx="6858000" cy="6858000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-93524" y="-55682"/>
            <a:ext cx="6629401" cy="557907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br>
              <a:rPr lang="en-US" altLang="zh-TW" sz="7200" b="1" dirty="0">
                <a:solidFill>
                  <a:schemeClr val="bg1">
                    <a:alpha val="85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sz="8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生命沒有意義</a:t>
            </a:r>
            <a:br>
              <a:rPr lang="en-US" altLang="zh-TW" sz="8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8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我們是否該把它活得更好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449785" y="5834271"/>
            <a:ext cx="2805545" cy="646331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阿爾貝</a:t>
            </a:r>
            <a:r>
              <a:rPr lang="en-US" altLang="zh-TW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卡繆</a:t>
            </a:r>
            <a:endParaRPr lang="en-US" altLang="zh-TW" sz="3600" b="1" dirty="0">
              <a:solidFill>
                <a:schemeClr val="tx1">
                  <a:alpha val="8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699166" y="5311050"/>
            <a:ext cx="2556161" cy="52322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Albert Camus</a:t>
            </a:r>
            <a:endParaRPr lang="en-US" altLang="zh-TW" sz="28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344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1" y="354768"/>
            <a:ext cx="6816436" cy="3813265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br>
              <a:rPr lang="en-US" altLang="zh-TW" sz="7200" b="1" dirty="0">
                <a:solidFill>
                  <a:schemeClr val="bg1">
                    <a:alpha val="85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sz="85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生命沒有意義</a:t>
            </a:r>
            <a:r>
              <a:rPr lang="en-US" altLang="zh-TW" sz="85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,</a:t>
            </a:r>
            <a:br>
              <a:rPr lang="en-US" altLang="zh-TW" sz="85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85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我們是否該把它活得更好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790495" y="5634866"/>
            <a:ext cx="322118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Albert Camus</a:t>
            </a:r>
            <a:endParaRPr lang="en-US" altLang="zh-TW" sz="36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r="9098"/>
          <a:stretch/>
        </p:blipFill>
        <p:spPr>
          <a:xfrm>
            <a:off x="7596046" y="1284656"/>
            <a:ext cx="4408919" cy="428800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30" r="3030"/>
          <a:stretch/>
        </p:blipFill>
        <p:spPr>
          <a:xfrm>
            <a:off x="7034937" y="307912"/>
            <a:ext cx="1953489" cy="195348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文字方塊 8"/>
          <p:cNvSpPr txBox="1"/>
          <p:nvPr/>
        </p:nvSpPr>
        <p:spPr>
          <a:xfrm>
            <a:off x="4790495" y="4924832"/>
            <a:ext cx="3221184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4000" b="1" dirty="0">
                <a:solidFill>
                  <a:prstClr val="black">
                    <a:alpha val="8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阿爾貝</a:t>
            </a:r>
            <a:r>
              <a:rPr lang="en-US" altLang="zh-TW" sz="4000" b="1" dirty="0">
                <a:solidFill>
                  <a:prstClr val="black">
                    <a:alpha val="8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4000" b="1" dirty="0">
                <a:solidFill>
                  <a:prstClr val="black">
                    <a:alpha val="8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卡繆</a:t>
            </a:r>
            <a:endParaRPr lang="en-US" altLang="zh-TW" sz="4000" b="1" dirty="0">
              <a:solidFill>
                <a:prstClr val="black">
                  <a:alpha val="8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1456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036" y="1"/>
            <a:ext cx="5652654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2" t="-603" r="23887" b="603"/>
          <a:stretch/>
        </p:blipFill>
        <p:spPr>
          <a:xfrm>
            <a:off x="5299365" y="-244547"/>
            <a:ext cx="6892636" cy="7294419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5299364" y="2"/>
            <a:ext cx="7399077" cy="5579071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7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形而上者謂之道</a:t>
            </a:r>
            <a:br>
              <a:rPr lang="en-US" altLang="zh-TW" sz="7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7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形而下者謂之器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299365" y="3896298"/>
            <a:ext cx="1205345" cy="70788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易經</a:t>
            </a:r>
            <a:endParaRPr lang="zh-TW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519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687633" y="9054904"/>
            <a:ext cx="4281052" cy="52322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Arthur-Schopenhauer</a:t>
            </a:r>
            <a:endParaRPr lang="en-US" altLang="zh-TW" sz="28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164"/>
            <a:ext cx="5943600" cy="82581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43600" y="-270162"/>
            <a:ext cx="6248400" cy="752243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5936682" y="644237"/>
            <a:ext cx="6255319" cy="5579071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88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不要聽</a:t>
            </a:r>
            <a:br>
              <a:rPr lang="en-US" altLang="zh-TW" sz="88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88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樓上亂講</a:t>
            </a:r>
            <a:endParaRPr lang="zh-TW" altLang="en-US" sz="80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943602" y="4771757"/>
            <a:ext cx="1184565" cy="646331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胡適</a:t>
            </a:r>
            <a:endParaRPr lang="en-US" altLang="zh-TW" sz="3600" b="1" dirty="0">
              <a:solidFill>
                <a:schemeClr val="tx1">
                  <a:alpha val="8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367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2" r="11875"/>
          <a:stretch/>
        </p:blipFill>
        <p:spPr>
          <a:xfrm>
            <a:off x="-370608" y="-879207"/>
            <a:ext cx="12628417" cy="932299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459784" y="5748843"/>
            <a:ext cx="1870361" cy="52322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3">
                    <a:lumMod val="40000"/>
                    <a:lumOff val="60000"/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Tizzy Bac</a:t>
            </a:r>
          </a:p>
        </p:txBody>
      </p:sp>
      <p:sp>
        <p:nvSpPr>
          <p:cNvPr id="9" name="矩形 8"/>
          <p:cNvSpPr/>
          <p:nvPr/>
        </p:nvSpPr>
        <p:spPr>
          <a:xfrm>
            <a:off x="13030200" y="-1267691"/>
            <a:ext cx="6248400" cy="7522438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1716331" y="2202582"/>
            <a:ext cx="7554191" cy="2227031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br>
              <a:rPr lang="zh-TW" altLang="en-US" sz="5400" b="1" dirty="0">
                <a:solidFill>
                  <a:schemeClr val="bg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5400" b="1" dirty="0">
                <a:solidFill>
                  <a:schemeClr val="bg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忍著眼淚</a:t>
            </a:r>
            <a:r>
              <a:rPr lang="en-US" altLang="zh-TW" sz="5400" b="1" dirty="0">
                <a:solidFill>
                  <a:schemeClr val="bg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.</a:t>
            </a:r>
            <a:r>
              <a:rPr lang="zh-TW" altLang="en-US" sz="5400" b="1" dirty="0">
                <a:solidFill>
                  <a:schemeClr val="bg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穿越過傷悲 </a:t>
            </a:r>
            <a:br>
              <a:rPr lang="zh-TW" altLang="en-US" sz="5400" b="1" dirty="0">
                <a:solidFill>
                  <a:schemeClr val="bg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5400" b="1" dirty="0">
                <a:solidFill>
                  <a:schemeClr val="bg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才又向前一點 </a:t>
            </a:r>
            <a:endParaRPr lang="zh-TW" altLang="en-US" sz="4800" b="1" dirty="0">
              <a:solidFill>
                <a:schemeClr val="bg1">
                  <a:alpha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47653" y="6254749"/>
            <a:ext cx="5382491" cy="646331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accent3">
                    <a:lumMod val="40000"/>
                    <a:lumOff val="60000"/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這是因為我們能感到疼痛</a:t>
            </a:r>
            <a:endParaRPr lang="en-US" altLang="zh-TW" sz="3600" b="1" dirty="0">
              <a:solidFill>
                <a:schemeClr val="accent3">
                  <a:lumMod val="40000"/>
                  <a:lumOff val="60000"/>
                  <a:alpha val="8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標題 4"/>
          <p:cNvSpPr txBox="1">
            <a:spLocks/>
          </p:cNvSpPr>
          <p:nvPr/>
        </p:nvSpPr>
        <p:spPr>
          <a:xfrm>
            <a:off x="1716331" y="-463570"/>
            <a:ext cx="7554191" cy="311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br>
              <a:rPr lang="en-US" altLang="zh-TW" sz="88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5400" b="1" dirty="0">
                <a:solidFill>
                  <a:schemeClr val="bg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這是我們能感到的痛 </a:t>
            </a:r>
            <a:br>
              <a:rPr lang="zh-TW" altLang="en-US" sz="5400" b="1" dirty="0">
                <a:solidFill>
                  <a:schemeClr val="bg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5400" b="1" dirty="0">
                <a:solidFill>
                  <a:schemeClr val="bg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不會超過你所能承受 </a:t>
            </a:r>
            <a:br>
              <a:rPr lang="zh-TW" altLang="en-US" sz="5400" b="1" dirty="0">
                <a:solidFill>
                  <a:schemeClr val="bg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endParaRPr lang="zh-TW" altLang="en-US" sz="4800" b="1" dirty="0">
              <a:solidFill>
                <a:schemeClr val="bg1">
                  <a:alpha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91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A610F2-C42E-4CA1-94D3-52B70842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B1AC9B39-02F0-4F2C-87B4-5E0E9A3F6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85"/>
          <a:stretch/>
        </p:blipFill>
        <p:spPr>
          <a:xfrm>
            <a:off x="0" y="42779"/>
            <a:ext cx="7370654" cy="696494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11D3AB-46D2-45CF-A602-2829E69F5C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r="32956"/>
          <a:stretch/>
        </p:blipFill>
        <p:spPr>
          <a:xfrm>
            <a:off x="7280841" y="0"/>
            <a:ext cx="4911159" cy="71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1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687633" y="9054904"/>
            <a:ext cx="4281052" cy="52322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Arthur-Schopenhauer</a:t>
            </a:r>
            <a:endParaRPr lang="en-US" altLang="zh-TW" sz="28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274636" y="-4031382"/>
            <a:ext cx="6248400" cy="7522438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943602" y="4771757"/>
            <a:ext cx="1184565" cy="646331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胡適</a:t>
            </a:r>
            <a:endParaRPr lang="en-US" altLang="zh-TW" sz="3600" b="1" dirty="0">
              <a:solidFill>
                <a:schemeClr val="tx1">
                  <a:alpha val="8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4818" y="-462498"/>
            <a:ext cx="15066818" cy="10040621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4388427" y="1982221"/>
            <a:ext cx="8666019" cy="5579071"/>
          </a:xfrm>
          <a:noFill/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6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希望喜歡我的人們</a:t>
            </a:r>
            <a:r>
              <a:rPr lang="en-US" altLang="zh-TW" sz="6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.</a:t>
            </a:r>
            <a:br>
              <a:rPr lang="en-US" altLang="zh-TW" sz="6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6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你們第一個要做的</a:t>
            </a:r>
            <a:br>
              <a:rPr lang="en-US" altLang="zh-TW" sz="6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6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事就是要更喜歡自己</a:t>
            </a:r>
            <a:endParaRPr lang="zh-TW" altLang="en-US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37118" y="6211670"/>
            <a:ext cx="1506484" cy="646331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alpha val="8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9M88</a:t>
            </a:r>
          </a:p>
        </p:txBody>
      </p:sp>
    </p:spTree>
    <p:extLst>
      <p:ext uri="{BB962C8B-B14F-4D97-AF65-F5344CB8AC3E}">
        <p14:creationId xmlns:p14="http://schemas.microsoft.com/office/powerpoint/2010/main" val="3573765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912424" y="-1347651"/>
            <a:ext cx="12184085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5" r="26299"/>
          <a:stretch/>
        </p:blipFill>
        <p:spPr>
          <a:xfrm>
            <a:off x="5943601" y="-2227"/>
            <a:ext cx="6248401" cy="6860228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-249383" y="-1137730"/>
            <a:ext cx="6192982" cy="5579070"/>
          </a:xfr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TW" altLang="en-US" sz="9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微型展 </a:t>
            </a:r>
            <a:r>
              <a:rPr lang="en-US" altLang="zh-TW" sz="9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2.0 </a:t>
            </a:r>
            <a:br>
              <a:rPr lang="en-US" altLang="zh-TW" sz="8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8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田中達也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618509" y="3444671"/>
            <a:ext cx="3325091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9693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067" y="-801548"/>
            <a:ext cx="13608132" cy="7659548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0" y="2876834"/>
            <a:ext cx="9601200" cy="5579071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72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科學怪人</a:t>
            </a:r>
            <a:br>
              <a:rPr lang="en-US" altLang="zh-TW" sz="72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r>
              <a:rPr lang="zh-TW" altLang="en-US" sz="72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弗蘭肯斯坦</a:t>
            </a:r>
            <a:br>
              <a:rPr lang="en-US" altLang="zh-TW" sz="72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</a:br>
            <a:endParaRPr lang="zh-TW" altLang="en-US" sz="88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10" name="標題 4"/>
          <p:cNvSpPr txBox="1">
            <a:spLocks/>
          </p:cNvSpPr>
          <p:nvPr/>
        </p:nvSpPr>
        <p:spPr>
          <a:xfrm>
            <a:off x="6234545" y="-1540751"/>
            <a:ext cx="9601200" cy="5579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br>
              <a:rPr lang="en-US" altLang="zh-TW" sz="6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6500" b="1" dirty="0">
                <a:solidFill>
                  <a:srgbClr val="C00000">
                    <a:alpha val="8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</a:rPr>
              <a:t>M</a:t>
            </a:r>
            <a:r>
              <a:rPr lang="en-US" altLang="zh-TW" sz="6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</a:rPr>
              <a:t>ax</a:t>
            </a:r>
            <a:r>
              <a:rPr lang="en-US" altLang="zh-TW" sz="6500" b="1" dirty="0">
                <a:solidFill>
                  <a:srgbClr val="C00000">
                    <a:alpha val="8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</a:rPr>
              <a:t>F</a:t>
            </a:r>
            <a:r>
              <a:rPr lang="en-US" altLang="zh-TW" sz="6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</a:rPr>
              <a:t>actory1/7</a:t>
            </a:r>
          </a:p>
          <a:p>
            <a:pPr algn="l">
              <a:lnSpc>
                <a:spcPct val="100000"/>
              </a:lnSpc>
            </a:pPr>
            <a:r>
              <a:rPr lang="en-US" altLang="zh-TW" sz="6500" b="1" dirty="0" err="1">
                <a:solidFill>
                  <a:srgbClr val="0070C0">
                    <a:alpha val="8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</a:rPr>
              <a:t>F</a:t>
            </a:r>
            <a:r>
              <a:rPr lang="en-US" altLang="zh-TW" sz="6500" b="1" dirty="0" err="1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</a:rPr>
              <a:t>ate</a:t>
            </a:r>
            <a:r>
              <a:rPr lang="en-US" altLang="zh-TW" sz="6500" b="1" dirty="0" err="1">
                <a:solidFill>
                  <a:srgbClr val="0070C0">
                    <a:alpha val="8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</a:rPr>
              <a:t>G</a:t>
            </a:r>
            <a:r>
              <a:rPr lang="en-US" altLang="zh-TW" sz="6500" b="1" dirty="0" err="1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</a:rPr>
              <a:t>rand</a:t>
            </a:r>
            <a:r>
              <a:rPr lang="en-US" altLang="zh-TW" sz="6500" b="1" dirty="0" err="1">
                <a:solidFill>
                  <a:srgbClr val="0070C0">
                    <a:alpha val="8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</a:rPr>
              <a:t>O</a:t>
            </a:r>
            <a:r>
              <a:rPr lang="en-US" altLang="zh-TW" sz="6500" b="1" dirty="0" err="1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</a:rPr>
              <a:t>rder</a:t>
            </a:r>
            <a:r>
              <a:rPr lang="en-US" altLang="zh-TW" sz="7200" b="1" dirty="0"/>
              <a:t> </a:t>
            </a:r>
            <a:br>
              <a:rPr lang="en-US" altLang="zh-TW" sz="6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" panose="02030600000101010101" pitchFamily="18" charset="-127"/>
                <a:ea typeface="Gungsuh" panose="02030600000101010101" pitchFamily="18" charset="-127"/>
              </a:rPr>
            </a:br>
            <a:endParaRPr lang="en-US" altLang="zh-TW" sz="66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036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" y="-359255"/>
            <a:ext cx="12822349" cy="721725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標題 4"/>
          <p:cNvSpPr txBox="1">
            <a:spLocks/>
          </p:cNvSpPr>
          <p:nvPr/>
        </p:nvSpPr>
        <p:spPr>
          <a:xfrm>
            <a:off x="287499" y="2478310"/>
            <a:ext cx="9601200" cy="5579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br>
              <a:rPr lang="en-US" altLang="zh-TW" sz="6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7200" b="1" dirty="0"/>
              <a:t> </a:t>
            </a:r>
          </a:p>
          <a:p>
            <a:pPr algn="l">
              <a:lnSpc>
                <a:spcPct val="100000"/>
              </a:lnSpc>
            </a:pPr>
            <a:r>
              <a:rPr lang="zh-TW" altLang="en-US" sz="72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繪師</a:t>
            </a:r>
            <a:r>
              <a:rPr lang="en-US" altLang="zh-TW" sz="7200" b="1" dirty="0" err="1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neco</a:t>
            </a:r>
            <a:r>
              <a:rPr lang="en-US" altLang="zh-TW" sz="72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 A-Z [S]</a:t>
            </a:r>
          </a:p>
        </p:txBody>
      </p:sp>
      <p:sp>
        <p:nvSpPr>
          <p:cNvPr id="9" name="標題 4"/>
          <p:cNvSpPr txBox="1">
            <a:spLocks/>
          </p:cNvSpPr>
          <p:nvPr/>
        </p:nvSpPr>
        <p:spPr>
          <a:xfrm>
            <a:off x="287499" y="2125018"/>
            <a:ext cx="9601200" cy="5579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br>
              <a:rPr lang="en-US" altLang="zh-TW" sz="6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7200" b="1" dirty="0"/>
              <a:t> </a:t>
            </a:r>
          </a:p>
          <a:p>
            <a:pPr algn="l">
              <a:lnSpc>
                <a:spcPct val="100000"/>
              </a:lnSpc>
            </a:pPr>
            <a:r>
              <a:rPr lang="en-US" altLang="zh-TW" sz="7200" b="1" dirty="0" err="1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Myethos</a:t>
            </a:r>
            <a:r>
              <a:rPr lang="en-US" altLang="zh-TW" sz="72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 1/7</a:t>
            </a:r>
            <a:br>
              <a:rPr lang="en-US" altLang="zh-TW" sz="72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</a:br>
            <a:endParaRPr lang="en-US" altLang="zh-TW" sz="72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826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902" y="-265857"/>
            <a:ext cx="14796655" cy="70866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5590654"/>
            <a:ext cx="6629400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5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庸俗的笑話，離奇的故事</a:t>
            </a:r>
            <a:endParaRPr lang="en-US" altLang="zh-TW" sz="45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  <a:p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0" y="6260067"/>
            <a:ext cx="8936182" cy="7848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似是而非的邏輯，夢幻色彩的幻想</a:t>
            </a:r>
            <a:endParaRPr lang="zh-TW" altLang="en-US" sz="45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00635" cy="13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56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D532A28-A97C-4C51-B5BD-1C25BB27B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298" y="-69340"/>
            <a:ext cx="7119325" cy="711932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FA8F20-8546-4742-9FF9-324212F14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42" y="-255178"/>
            <a:ext cx="7166343" cy="716634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634374" y="398493"/>
            <a:ext cx="834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性</a:t>
            </a:r>
            <a:endParaRPr lang="en-US" altLang="zh-TW" sz="45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  <a:p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能</a:t>
            </a:r>
            <a:endParaRPr lang="en-US" altLang="zh-TW" sz="45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  <a:p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一</a:t>
            </a:r>
            <a:endParaRPr lang="en-US" altLang="zh-TW" sz="45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  <a:p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樣</a:t>
            </a:r>
            <a:endParaRPr lang="en-US" altLang="zh-TW" sz="45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  <a:p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年</a:t>
            </a:r>
            <a:endParaRPr lang="en-US" altLang="zh-TW" sz="45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  <a:p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代</a:t>
            </a:r>
            <a:endParaRPr lang="en-US" altLang="zh-TW" sz="45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  <a:p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不</a:t>
            </a:r>
            <a:endParaRPr lang="en-US" altLang="zh-TW" sz="45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  <a:p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同</a:t>
            </a:r>
            <a:endParaRPr lang="zh-TW" altLang="en-US" sz="45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2B76C2-699E-4F7D-9937-9F135EAE94B4}"/>
              </a:ext>
            </a:extLst>
          </p:cNvPr>
          <p:cNvSpPr txBox="1"/>
          <p:nvPr/>
        </p:nvSpPr>
        <p:spPr>
          <a:xfrm>
            <a:off x="2287774" y="5536617"/>
            <a:ext cx="2530549" cy="7848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UC0079</a:t>
            </a:r>
            <a:endParaRPr lang="zh-TW" altLang="en-US" sz="45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C679901-1B2D-4E80-8CF4-949C2265FDCA}"/>
              </a:ext>
            </a:extLst>
          </p:cNvPr>
          <p:cNvSpPr txBox="1"/>
          <p:nvPr/>
        </p:nvSpPr>
        <p:spPr>
          <a:xfrm>
            <a:off x="7592747" y="5549621"/>
            <a:ext cx="2530549" cy="7848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UC0093</a:t>
            </a:r>
            <a:endParaRPr lang="zh-TW" altLang="en-US" sz="4500" dirty="0"/>
          </a:p>
        </p:txBody>
      </p:sp>
    </p:spTree>
    <p:extLst>
      <p:ext uri="{BB962C8B-B14F-4D97-AF65-F5344CB8AC3E}">
        <p14:creationId xmlns:p14="http://schemas.microsoft.com/office/powerpoint/2010/main" val="3093824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FC5C5703-FBD3-4BEC-A595-A1B700BEE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03" y="-47454"/>
            <a:ext cx="6275071" cy="69054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BC1880-439B-427B-8F81-8A22133AB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9" r="16125"/>
          <a:stretch/>
        </p:blipFill>
        <p:spPr>
          <a:xfrm>
            <a:off x="-122273" y="-956250"/>
            <a:ext cx="6133356" cy="877049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815318" y="-47454"/>
            <a:ext cx="837879" cy="75559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全武裝也比不上輕裝性</a:t>
            </a:r>
            <a:endParaRPr lang="en-US" altLang="zh-TW" sz="40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  <a:p>
            <a:r>
              <a:rPr lang="zh-TW" altLang="en-US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能</a:t>
            </a:r>
            <a:endParaRPr lang="en-US" altLang="zh-TW" sz="4000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  <a:p>
            <a:endParaRPr lang="zh-TW" altLang="en-US" sz="45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2B76C2-699E-4F7D-9937-9F135EAE94B4}"/>
              </a:ext>
            </a:extLst>
          </p:cNvPr>
          <p:cNvSpPr txBox="1"/>
          <p:nvPr/>
        </p:nvSpPr>
        <p:spPr>
          <a:xfrm>
            <a:off x="1449137" y="6110776"/>
            <a:ext cx="3329764" cy="7848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3070</a:t>
            </a:r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旗艦卡</a:t>
            </a:r>
            <a:endParaRPr lang="zh-TW" altLang="en-US" sz="45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C679901-1B2D-4E80-8CF4-949C2265FDCA}"/>
              </a:ext>
            </a:extLst>
          </p:cNvPr>
          <p:cNvSpPr txBox="1"/>
          <p:nvPr/>
        </p:nvSpPr>
        <p:spPr>
          <a:xfrm>
            <a:off x="8189611" y="6110776"/>
            <a:ext cx="2817627" cy="7848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4070</a:t>
            </a:r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丐版</a:t>
            </a:r>
            <a:endParaRPr lang="zh-TW" altLang="en-US" sz="4500" dirty="0"/>
          </a:p>
        </p:txBody>
      </p:sp>
    </p:spTree>
    <p:extLst>
      <p:ext uri="{BB962C8B-B14F-4D97-AF65-F5344CB8AC3E}">
        <p14:creationId xmlns:p14="http://schemas.microsoft.com/office/powerpoint/2010/main" val="1430103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5F426B4-D17D-424B-8048-77C615A32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5384195"/>
            <a:ext cx="121920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我的信念無法阻斷機運，我的機運無法解釋信念。</a:t>
            </a:r>
            <a:endParaRPr lang="en-US" altLang="zh-TW" sz="44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6169024"/>
            <a:ext cx="8936182" cy="7848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而單靠機運則無以支撐我的信念。</a:t>
            </a:r>
            <a:endParaRPr lang="zh-TW" altLang="en-US" sz="45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DA887A-5154-4F25-8533-E855D9203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72" y="3141"/>
            <a:ext cx="2752928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5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A9E4A28-94A6-42F7-866E-25D7E162F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3027433" cy="732608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3970D1-484C-4DA6-B029-740A0E5F2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73620"/>
            <a:ext cx="1434829" cy="87434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059CC9F-476D-454B-82CD-1176BD750032}"/>
              </a:ext>
            </a:extLst>
          </p:cNvPr>
          <p:cNvSpPr txBox="1"/>
          <p:nvPr/>
        </p:nvSpPr>
        <p:spPr>
          <a:xfrm>
            <a:off x="1" y="6112935"/>
            <a:ext cx="10384971" cy="784830"/>
          </a:xfrm>
          <a:prstGeom prst="rect">
            <a:avLst/>
          </a:prstGeom>
          <a:solidFill>
            <a:srgbClr val="C0C2C4"/>
          </a:solidFill>
        </p:spPr>
        <p:txBody>
          <a:bodyPr wrap="square" rtlCol="0">
            <a:spAutoFit/>
          </a:bodyPr>
          <a:lstStyle/>
          <a:p>
            <a:r>
              <a:rPr lang="ja-JP" altLang="en-US" sz="4500" b="1" dirty="0">
                <a:solidFill>
                  <a:srgbClr val="A7955A"/>
                </a:solidFill>
              </a:rPr>
              <a:t>フレームアームズ・ガール ドゥルガー</a:t>
            </a:r>
            <a:r>
              <a:rPr lang="en-US" altLang="ja-JP" sz="4500" b="1" dirty="0">
                <a:solidFill>
                  <a:srgbClr val="A7955A"/>
                </a:solidFill>
              </a:rPr>
              <a:t>II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62C00E-D9FE-445E-85B1-80659EDE09D6}"/>
              </a:ext>
            </a:extLst>
          </p:cNvPr>
          <p:cNvSpPr txBox="1"/>
          <p:nvPr/>
        </p:nvSpPr>
        <p:spPr>
          <a:xfrm>
            <a:off x="-10886" y="5339115"/>
            <a:ext cx="4215552" cy="769441"/>
          </a:xfrm>
          <a:prstGeom prst="rect">
            <a:avLst/>
          </a:prstGeom>
          <a:solidFill>
            <a:srgbClr val="A7955A"/>
          </a:solidFill>
          <a:ln>
            <a:solidFill>
              <a:srgbClr val="EBD48B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骨裝機娘</a:t>
            </a:r>
            <a:r>
              <a:rPr lang="en-US" altLang="zh-TW" sz="4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4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突迦</a:t>
            </a:r>
            <a:r>
              <a:rPr lang="en-US" altLang="zh-TW" sz="4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en-US" altLang="ja-JP" b="1" dirty="0">
              <a:solidFill>
                <a:srgbClr val="A795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51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2E2945-A069-4327-8FBE-C12C6A443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01" y="-200"/>
            <a:ext cx="12592535" cy="713597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E0E4EA8-DB2F-433A-84C4-764A8FE4C56C}"/>
              </a:ext>
            </a:extLst>
          </p:cNvPr>
          <p:cNvSpPr txBox="1"/>
          <p:nvPr/>
        </p:nvSpPr>
        <p:spPr>
          <a:xfrm>
            <a:off x="10380599" y="-87540"/>
            <a:ext cx="1912599" cy="4154984"/>
          </a:xfrm>
          <a:prstGeom prst="rect">
            <a:avLst/>
          </a:prstGeom>
          <a:gradFill>
            <a:gsLst>
              <a:gs pos="13000">
                <a:srgbClr val="4A4830"/>
              </a:gs>
              <a:gs pos="63000">
                <a:srgbClr val="4A4830"/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62C00E-D9FE-445E-85B1-80659EDE09D6}"/>
              </a:ext>
            </a:extLst>
          </p:cNvPr>
          <p:cNvSpPr txBox="1"/>
          <p:nvPr/>
        </p:nvSpPr>
        <p:spPr>
          <a:xfrm>
            <a:off x="10380598" y="1231647"/>
            <a:ext cx="1815882" cy="5846675"/>
          </a:xfrm>
          <a:prstGeom prst="rect">
            <a:avLst/>
          </a:prstGeom>
          <a:gradFill>
            <a:gsLst>
              <a:gs pos="59924">
                <a:srgbClr val="6D6840"/>
              </a:gs>
              <a:gs pos="34000">
                <a:srgbClr val="4A4830"/>
              </a:gs>
            </a:gsLst>
            <a:lin ang="5400000" scaled="1"/>
          </a:gradFill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4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TW" sz="48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ja-JP" b="1" dirty="0">
              <a:solidFill>
                <a:srgbClr val="A7955A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96E0A74-73F9-4B3F-A6BA-B60951FC4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146" y="280968"/>
            <a:ext cx="1434829" cy="8743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E1E8102-550F-4A46-ADAF-A94F67CD5B50}"/>
              </a:ext>
            </a:extLst>
          </p:cNvPr>
          <p:cNvSpPr/>
          <p:nvPr/>
        </p:nvSpPr>
        <p:spPr>
          <a:xfrm>
            <a:off x="10598761" y="4374363"/>
            <a:ext cx="649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TW" altLang="en-US" sz="5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E09298-5A63-4083-A979-E9425378ED41}"/>
              </a:ext>
            </a:extLst>
          </p:cNvPr>
          <p:cNvSpPr/>
          <p:nvPr/>
        </p:nvSpPr>
        <p:spPr>
          <a:xfrm>
            <a:off x="11298177" y="1566851"/>
            <a:ext cx="861774" cy="342198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TW" altLang="en-US" sz="4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  裝  機  娘</a:t>
            </a:r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9CC9F-476D-454B-82CD-1176BD750032}"/>
              </a:ext>
            </a:extLst>
          </p:cNvPr>
          <p:cNvSpPr txBox="1"/>
          <p:nvPr/>
        </p:nvSpPr>
        <p:spPr>
          <a:xfrm>
            <a:off x="10380600" y="6010021"/>
            <a:ext cx="1815881" cy="400110"/>
          </a:xfrm>
          <a:prstGeom prst="rect">
            <a:avLst/>
          </a:prstGeom>
          <a:solidFill>
            <a:srgbClr val="C0C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b="1" dirty="0">
                <a:solidFill>
                  <a:srgbClr val="A7955A"/>
                </a:solidFill>
              </a:rPr>
              <a:t>フレームアームズ・ガール </a:t>
            </a:r>
            <a:endParaRPr lang="en-US" altLang="ja-JP" sz="1000" b="1" dirty="0">
              <a:solidFill>
                <a:srgbClr val="A7955A"/>
              </a:solidFill>
            </a:endParaRPr>
          </a:p>
          <a:p>
            <a:pPr algn="ctr"/>
            <a:r>
              <a:rPr lang="ja-JP" altLang="en-US" sz="1000" b="1" dirty="0">
                <a:solidFill>
                  <a:srgbClr val="A7955A"/>
                </a:solidFill>
              </a:rPr>
              <a:t>ドゥルガー</a:t>
            </a:r>
            <a:r>
              <a:rPr lang="en-US" altLang="ja-JP" sz="1000" b="1" dirty="0">
                <a:solidFill>
                  <a:srgbClr val="A7955A"/>
                </a:solidFill>
              </a:rPr>
              <a:t>II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567A9E-4B58-4B10-8B20-775DCDCEA2FC}"/>
              </a:ext>
            </a:extLst>
          </p:cNvPr>
          <p:cNvSpPr/>
          <p:nvPr/>
        </p:nvSpPr>
        <p:spPr>
          <a:xfrm>
            <a:off x="10390236" y="2247893"/>
            <a:ext cx="1015663" cy="263978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TW" altLang="en-US" sz="5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   迦</a:t>
            </a:r>
            <a:endParaRPr lang="en-US" altLang="zh-TW" sz="5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AB3443A-0CE3-4B5D-9F2C-5F88EB45C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01" y="6248278"/>
            <a:ext cx="1820876" cy="61437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48103954-E25F-4218-9FA7-34892AD7EA21}"/>
              </a:ext>
            </a:extLst>
          </p:cNvPr>
          <p:cNvSpPr txBox="1"/>
          <p:nvPr/>
        </p:nvSpPr>
        <p:spPr>
          <a:xfrm>
            <a:off x="9610372" y="36037"/>
            <a:ext cx="648000" cy="369332"/>
          </a:xfrm>
          <a:prstGeom prst="rect">
            <a:avLst/>
          </a:prstGeom>
          <a:solidFill>
            <a:srgbClr val="977B46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2CE9818-958E-4836-8CBA-9DC8FAD00B91}"/>
              </a:ext>
            </a:extLst>
          </p:cNvPr>
          <p:cNvSpPr txBox="1">
            <a:spLocks/>
          </p:cNvSpPr>
          <p:nvPr/>
        </p:nvSpPr>
        <p:spPr>
          <a:xfrm>
            <a:off x="9614096" y="475505"/>
            <a:ext cx="648000" cy="369332"/>
          </a:xfrm>
          <a:prstGeom prst="rect">
            <a:avLst/>
          </a:prstGeom>
          <a:solidFill>
            <a:srgbClr val="BAB8B9"/>
          </a:solidFill>
          <a:ln>
            <a:solidFill>
              <a:srgbClr val="BDBDBF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533DC8F-3C47-4B7C-8C0D-7DEC9DE77849}"/>
              </a:ext>
            </a:extLst>
          </p:cNvPr>
          <p:cNvSpPr txBox="1"/>
          <p:nvPr/>
        </p:nvSpPr>
        <p:spPr>
          <a:xfrm>
            <a:off x="9601491" y="475505"/>
            <a:ext cx="324000" cy="369332"/>
          </a:xfrm>
          <a:prstGeom prst="rect">
            <a:avLst/>
          </a:prstGeom>
          <a:solidFill>
            <a:srgbClr val="484E6A"/>
          </a:solidFill>
          <a:ln>
            <a:solidFill>
              <a:srgbClr val="484E6A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358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"/>
            <a:ext cx="13196459" cy="699308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" y="2"/>
            <a:ext cx="5935579" cy="7154333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0" y="270166"/>
            <a:ext cx="5935581" cy="5579071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br>
              <a:rPr lang="zh-TW" altLang="en-US" sz="5400" b="1" dirty="0">
                <a:solidFill>
                  <a:srgbClr val="FFC000">
                    <a:alpha val="70000"/>
                  </a:srgbClr>
                </a:solidFill>
                <a:ea typeface="微软雅黑" panose="020B0503020204020204" pitchFamily="34" charset="-122"/>
              </a:rPr>
            </a:br>
            <a:r>
              <a:rPr lang="zh-TW" altLang="en-US" sz="8800" b="1" dirty="0">
                <a:solidFill>
                  <a:srgbClr val="FFC000">
                    <a:alpha val="79000"/>
                  </a:srgbClr>
                </a:solidFill>
                <a:ea typeface="微软雅黑" panose="020B0503020204020204" pitchFamily="34" charset="-122"/>
              </a:rPr>
              <a:t>生命</a:t>
            </a:r>
            <a:br>
              <a:rPr lang="en-US" altLang="zh-TW" sz="8000" b="1" dirty="0">
                <a:solidFill>
                  <a:srgbClr val="FFC000">
                    <a:alpha val="79000"/>
                  </a:srgbClr>
                </a:solidFill>
                <a:ea typeface="微软雅黑" panose="020B0503020204020204" pitchFamily="34" charset="-122"/>
              </a:rPr>
            </a:br>
            <a:r>
              <a:rPr lang="zh-TW" altLang="en-US" sz="8000" b="1" dirty="0">
                <a:solidFill>
                  <a:srgbClr val="FFC000">
                    <a:alpha val="79000"/>
                  </a:srgbClr>
                </a:solidFill>
                <a:ea typeface="微软雅黑" panose="020B0503020204020204" pitchFamily="34" charset="-122"/>
              </a:rPr>
              <a:t>唯一的意義</a:t>
            </a:r>
            <a:br>
              <a:rPr lang="zh-TW" altLang="en-US" sz="72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sz="80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就是找到享受它的方式</a:t>
            </a:r>
            <a:br>
              <a:rPr lang="zh-TW" altLang="en-US" sz="80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endParaRPr lang="zh-TW" altLang="en-US" sz="54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96692" y="5533360"/>
            <a:ext cx="1238889" cy="70788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壽司</a:t>
            </a:r>
            <a:endParaRPr lang="zh-TW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63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3E0E4EA8-DB2F-433A-84C4-764A8FE4C56C}"/>
              </a:ext>
            </a:extLst>
          </p:cNvPr>
          <p:cNvSpPr txBox="1"/>
          <p:nvPr/>
        </p:nvSpPr>
        <p:spPr>
          <a:xfrm>
            <a:off x="-96717" y="0"/>
            <a:ext cx="1912599" cy="4154984"/>
          </a:xfrm>
          <a:prstGeom prst="rect">
            <a:avLst/>
          </a:prstGeom>
          <a:gradFill>
            <a:gsLst>
              <a:gs pos="13000">
                <a:srgbClr val="4A4830"/>
              </a:gs>
              <a:gs pos="63000">
                <a:srgbClr val="4A4830"/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62C00E-D9FE-445E-85B1-80659EDE09D6}"/>
              </a:ext>
            </a:extLst>
          </p:cNvPr>
          <p:cNvSpPr txBox="1"/>
          <p:nvPr/>
        </p:nvSpPr>
        <p:spPr>
          <a:xfrm>
            <a:off x="-1" y="1069515"/>
            <a:ext cx="1815882" cy="5846675"/>
          </a:xfrm>
          <a:prstGeom prst="rect">
            <a:avLst/>
          </a:prstGeom>
          <a:gradFill>
            <a:gsLst>
              <a:gs pos="59924">
                <a:srgbClr val="6D6840"/>
              </a:gs>
              <a:gs pos="34000">
                <a:srgbClr val="4A4830"/>
              </a:gs>
            </a:gsLst>
            <a:lin ang="5400000" scaled="1"/>
          </a:gradFill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4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TW" sz="48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ja-JP" b="1" dirty="0">
              <a:solidFill>
                <a:srgbClr val="A7955A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96E0A74-73F9-4B3F-A6BA-B60951FC4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7" y="506142"/>
            <a:ext cx="1434829" cy="8743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E1E8102-550F-4A46-ADAF-A94F67CD5B50}"/>
              </a:ext>
            </a:extLst>
          </p:cNvPr>
          <p:cNvSpPr/>
          <p:nvPr/>
        </p:nvSpPr>
        <p:spPr>
          <a:xfrm flipH="1">
            <a:off x="924832" y="4545377"/>
            <a:ext cx="2110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TW" altLang="en-US" sz="5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E09298-5A63-4083-A979-E9425378ED41}"/>
              </a:ext>
            </a:extLst>
          </p:cNvPr>
          <p:cNvSpPr/>
          <p:nvPr/>
        </p:nvSpPr>
        <p:spPr>
          <a:xfrm>
            <a:off x="-21709" y="1788981"/>
            <a:ext cx="861774" cy="339279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TW" altLang="en-US" sz="4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  裝  機  娘</a:t>
            </a:r>
            <a:endParaRPr lang="en-US" altLang="zh-TW" sz="4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9CC9F-476D-454B-82CD-1176BD750032}"/>
              </a:ext>
            </a:extLst>
          </p:cNvPr>
          <p:cNvSpPr txBox="1"/>
          <p:nvPr/>
        </p:nvSpPr>
        <p:spPr>
          <a:xfrm>
            <a:off x="2" y="5693137"/>
            <a:ext cx="1815881" cy="400110"/>
          </a:xfrm>
          <a:prstGeom prst="rect">
            <a:avLst/>
          </a:prstGeom>
          <a:solidFill>
            <a:srgbClr val="C0C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b="1" dirty="0">
                <a:solidFill>
                  <a:srgbClr val="A7955A"/>
                </a:solidFill>
              </a:rPr>
              <a:t>フレームアームズ・ガール </a:t>
            </a:r>
            <a:endParaRPr lang="en-US" altLang="ja-JP" sz="1000" b="1" dirty="0">
              <a:solidFill>
                <a:srgbClr val="A7955A"/>
              </a:solidFill>
            </a:endParaRPr>
          </a:p>
          <a:p>
            <a:pPr algn="ctr"/>
            <a:r>
              <a:rPr lang="ja-JP" altLang="en-US" sz="1000" b="1" dirty="0">
                <a:solidFill>
                  <a:srgbClr val="A7955A"/>
                </a:solidFill>
              </a:rPr>
              <a:t>ドゥルガー</a:t>
            </a:r>
            <a:r>
              <a:rPr lang="en-US" altLang="ja-JP" sz="1000" b="1" dirty="0">
                <a:solidFill>
                  <a:srgbClr val="A7955A"/>
                </a:solidFill>
              </a:rPr>
              <a:t>II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567A9E-4B58-4B10-8B20-775DCDCEA2FC}"/>
              </a:ext>
            </a:extLst>
          </p:cNvPr>
          <p:cNvSpPr/>
          <p:nvPr/>
        </p:nvSpPr>
        <p:spPr>
          <a:xfrm>
            <a:off x="755838" y="2373298"/>
            <a:ext cx="1015663" cy="287098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TW" altLang="en-US" sz="5400" b="1" dirty="0">
                <a:solidFill>
                  <a:srgbClr val="C0C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   迦</a:t>
            </a:r>
            <a:endParaRPr lang="en-US" altLang="zh-TW" sz="5400" b="1" dirty="0">
              <a:solidFill>
                <a:srgbClr val="C0C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AB3443A-0CE3-4B5D-9F2C-5F88EB45C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8" y="8085391"/>
            <a:ext cx="1820876" cy="614372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DC6BC164-BFFB-4EB9-AAC7-76FC2728DA33}"/>
              </a:ext>
            </a:extLst>
          </p:cNvPr>
          <p:cNvGrpSpPr/>
          <p:nvPr/>
        </p:nvGrpSpPr>
        <p:grpSpPr>
          <a:xfrm>
            <a:off x="1980308" y="105209"/>
            <a:ext cx="527413" cy="808800"/>
            <a:chOff x="9601491" y="36039"/>
            <a:chExt cx="527413" cy="808799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8103954-E25F-4218-9FA7-34892AD7EA21}"/>
                </a:ext>
              </a:extLst>
            </p:cNvPr>
            <p:cNvSpPr txBox="1"/>
            <p:nvPr/>
          </p:nvSpPr>
          <p:spPr>
            <a:xfrm>
              <a:off x="9610372" y="36039"/>
              <a:ext cx="514808" cy="369332"/>
            </a:xfrm>
            <a:prstGeom prst="rect">
              <a:avLst/>
            </a:prstGeom>
            <a:solidFill>
              <a:srgbClr val="977B46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2CE9818-958E-4836-8CBA-9DC8FAD00B91}"/>
                </a:ext>
              </a:extLst>
            </p:cNvPr>
            <p:cNvSpPr txBox="1">
              <a:spLocks/>
            </p:cNvSpPr>
            <p:nvPr/>
          </p:nvSpPr>
          <p:spPr>
            <a:xfrm>
              <a:off x="9614096" y="475506"/>
              <a:ext cx="514808" cy="369332"/>
            </a:xfrm>
            <a:prstGeom prst="rect">
              <a:avLst/>
            </a:prstGeom>
            <a:solidFill>
              <a:srgbClr val="BAB8B9"/>
            </a:solidFill>
            <a:ln>
              <a:solidFill>
                <a:srgbClr val="BDBDBF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533DC8F-3C47-4B7C-8C0D-7DEC9DE77849}"/>
                </a:ext>
              </a:extLst>
            </p:cNvPr>
            <p:cNvSpPr txBox="1"/>
            <p:nvPr/>
          </p:nvSpPr>
          <p:spPr>
            <a:xfrm>
              <a:off x="9601491" y="475505"/>
              <a:ext cx="257404" cy="369332"/>
            </a:xfrm>
            <a:prstGeom prst="rect">
              <a:avLst/>
            </a:prstGeom>
            <a:solidFill>
              <a:srgbClr val="484E6A"/>
            </a:solidFill>
            <a:ln>
              <a:solidFill>
                <a:srgbClr val="484E6A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9FCE202-997E-499D-B651-3190C7F81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6844">
            <a:off x="1055709" y="277267"/>
            <a:ext cx="7182991" cy="609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2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5B313B-361E-4C0A-B148-5BA98C19D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03" t="29831" r="13445" b="14930"/>
          <a:stretch/>
        </p:blipFill>
        <p:spPr>
          <a:xfrm>
            <a:off x="4036423" y="-1321214"/>
            <a:ext cx="13996635" cy="7367035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/>
            </a:solidFill>
          </a:ln>
          <a:effectLst>
            <a:outerShdw blurRad="215900" dist="50800" dir="5400000" sx="91000" sy="91000" algn="ctr" rotWithShape="0">
              <a:srgbClr val="000000">
                <a:alpha val="34000"/>
              </a:srgbClr>
            </a:outerShdw>
            <a:softEdge rad="12700"/>
          </a:effectLst>
        </p:spPr>
      </p:pic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5095FB-22BB-4A1B-BCB3-B677AE3596BE}"/>
              </a:ext>
            </a:extLst>
          </p:cNvPr>
          <p:cNvSpPr txBox="1"/>
          <p:nvPr/>
        </p:nvSpPr>
        <p:spPr>
          <a:xfrm>
            <a:off x="-66501" y="5471276"/>
            <a:ext cx="7813963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五花八門的解法</a:t>
            </a:r>
            <a:r>
              <a:rPr lang="en-US" altLang="zh-TW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都教得出來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6162166"/>
            <a:ext cx="115606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zh-TW" sz="44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學生最常說的理化概念，</a:t>
            </a:r>
            <a:r>
              <a:rPr lang="zh-TW" altLang="en-US" sz="44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跟著老師學</a:t>
            </a:r>
            <a:r>
              <a:rPr lang="zh-TW" altLang="zh-TW" sz="44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更好吸收！</a:t>
            </a:r>
            <a:endParaRPr lang="en-US" altLang="zh-TW" sz="44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57067E-FDF6-4701-9480-C7A175816F16}"/>
              </a:ext>
            </a:extLst>
          </p:cNvPr>
          <p:cNvSpPr txBox="1"/>
          <p:nvPr/>
        </p:nvSpPr>
        <p:spPr>
          <a:xfrm rot="10800000" flipV="1">
            <a:off x="-2697295" y="413265"/>
            <a:ext cx="10123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59CE40F-832F-42A4-A8A9-4896FF3D45A8}"/>
              </a:ext>
            </a:extLst>
          </p:cNvPr>
          <p:cNvSpPr txBox="1"/>
          <p:nvPr/>
        </p:nvSpPr>
        <p:spPr>
          <a:xfrm>
            <a:off x="-1067798" y="151655"/>
            <a:ext cx="5765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翎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032A0D-1929-4685-8393-6D4F14209A23}"/>
              </a:ext>
            </a:extLst>
          </p:cNvPr>
          <p:cNvSpPr txBox="1"/>
          <p:nvPr/>
        </p:nvSpPr>
        <p:spPr>
          <a:xfrm rot="10800000" flipV="1">
            <a:off x="-2613838" y="1619858"/>
            <a:ext cx="10123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CB7879A-3E92-41E2-8307-0345746BFAC3}"/>
              </a:ext>
            </a:extLst>
          </p:cNvPr>
          <p:cNvSpPr/>
          <p:nvPr/>
        </p:nvSpPr>
        <p:spPr>
          <a:xfrm>
            <a:off x="-2613838" y="1560168"/>
            <a:ext cx="1440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24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學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D1B79B7E-248A-410B-ABF6-4B45BCF4B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668" y="3926225"/>
            <a:ext cx="2972807" cy="278012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  <a:ln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EC760114-E75E-41D4-BFB2-29FF81242716}"/>
              </a:ext>
            </a:extLst>
          </p:cNvPr>
          <p:cNvGrpSpPr/>
          <p:nvPr/>
        </p:nvGrpSpPr>
        <p:grpSpPr>
          <a:xfrm>
            <a:off x="-3914212" y="655054"/>
            <a:ext cx="3034092" cy="2244578"/>
            <a:chOff x="66502" y="247618"/>
            <a:chExt cx="2127822" cy="1785948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6F6C66B0-258F-4290-93D3-D53CDC6EF46F}"/>
                </a:ext>
              </a:extLst>
            </p:cNvPr>
            <p:cNvSpPr txBox="1"/>
            <p:nvPr/>
          </p:nvSpPr>
          <p:spPr>
            <a:xfrm rot="10800000" flipV="1">
              <a:off x="66502" y="301073"/>
              <a:ext cx="1012340" cy="4163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800" b="1" dirty="0">
                  <a:solidFill>
                    <a:schemeClr val="bg1">
                      <a:lumMod val="95000"/>
                      <a:alpha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白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80F9CE63-843C-4566-8866-685AC5C76BD5}"/>
                </a:ext>
              </a:extLst>
            </p:cNvPr>
            <p:cNvSpPr txBox="1"/>
            <p:nvPr/>
          </p:nvSpPr>
          <p:spPr>
            <a:xfrm>
              <a:off x="1617765" y="247618"/>
              <a:ext cx="576559" cy="4163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800" b="1" dirty="0">
                  <a:solidFill>
                    <a:schemeClr val="bg1">
                      <a:lumMod val="95000"/>
                      <a:alpha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翎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D0A3A75B-5A0B-43F8-A99D-97DD8861565F}"/>
                </a:ext>
              </a:extLst>
            </p:cNvPr>
            <p:cNvSpPr txBox="1"/>
            <p:nvPr/>
          </p:nvSpPr>
          <p:spPr>
            <a:xfrm rot="10800000" flipV="1">
              <a:off x="66502" y="1617254"/>
              <a:ext cx="1012340" cy="4163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800" b="1" dirty="0">
                  <a:solidFill>
                    <a:schemeClr val="bg1">
                      <a:lumMod val="95000"/>
                      <a:alpha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化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51D5889-F57C-4309-B20A-D127836EB310}"/>
                </a:ext>
              </a:extLst>
            </p:cNvPr>
            <p:cNvSpPr/>
            <p:nvPr/>
          </p:nvSpPr>
          <p:spPr>
            <a:xfrm>
              <a:off x="753520" y="1594576"/>
              <a:ext cx="1440804" cy="367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2400" b="1" dirty="0">
                  <a:solidFill>
                    <a:schemeClr val="bg1">
                      <a:lumMod val="95000"/>
                      <a:alpha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學</a:t>
              </a:r>
            </a:p>
          </p:txBody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8316FF-1187-438E-A720-B269FB7E6435}"/>
              </a:ext>
            </a:extLst>
          </p:cNvPr>
          <p:cNvSpPr txBox="1"/>
          <p:nvPr/>
        </p:nvSpPr>
        <p:spPr>
          <a:xfrm>
            <a:off x="-4594958" y="-1182552"/>
            <a:ext cx="7813963" cy="830997"/>
          </a:xfrm>
          <a:prstGeom prst="rect">
            <a:avLst/>
          </a:prstGeom>
          <a:solidFill>
            <a:schemeClr val="accent6">
              <a:lumMod val="50000"/>
              <a:alpha val="96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五花八門的解法</a:t>
            </a:r>
            <a:r>
              <a:rPr lang="en-US" altLang="zh-TW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都教得出來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16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5B313B-361E-4C0A-B148-5BA98C19D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03" t="29831" r="13445" b="14930"/>
          <a:stretch/>
        </p:blipFill>
        <p:spPr>
          <a:xfrm>
            <a:off x="-314488" y="-316956"/>
            <a:ext cx="13996635" cy="7367035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rgbClr val="355A61"/>
            </a:solidFill>
          </a:ln>
          <a:effectLst>
            <a:outerShdw blurRad="215900" dist="50800" dir="5400000" sx="91000" sy="91000" algn="ctr" rotWithShape="0">
              <a:srgbClr val="000000">
                <a:alpha val="34000"/>
              </a:srgbClr>
            </a:outerShdw>
            <a:softEdge rad="12700"/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8C0392F-5AE0-4A41-8881-86D3DB93C66A}"/>
              </a:ext>
            </a:extLst>
          </p:cNvPr>
          <p:cNvSpPr/>
          <p:nvPr/>
        </p:nvSpPr>
        <p:spPr>
          <a:xfrm>
            <a:off x="-305036" y="-283940"/>
            <a:ext cx="13987183" cy="7522439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5095FB-22BB-4A1B-BCB3-B677AE3596BE}"/>
              </a:ext>
            </a:extLst>
          </p:cNvPr>
          <p:cNvSpPr txBox="1"/>
          <p:nvPr/>
        </p:nvSpPr>
        <p:spPr>
          <a:xfrm>
            <a:off x="-66501" y="5471276"/>
            <a:ext cx="7813963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五花八門的解法</a:t>
            </a:r>
            <a:r>
              <a:rPr lang="en-US" altLang="zh-TW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都教得出來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57067E-FDF6-4701-9480-C7A175816F16}"/>
              </a:ext>
            </a:extLst>
          </p:cNvPr>
          <p:cNvSpPr txBox="1"/>
          <p:nvPr/>
        </p:nvSpPr>
        <p:spPr>
          <a:xfrm rot="10800000" flipV="1">
            <a:off x="-2697295" y="413265"/>
            <a:ext cx="10123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59CE40F-832F-42A4-A8A9-4896FF3D45A8}"/>
              </a:ext>
            </a:extLst>
          </p:cNvPr>
          <p:cNvSpPr txBox="1"/>
          <p:nvPr/>
        </p:nvSpPr>
        <p:spPr>
          <a:xfrm>
            <a:off x="-1067798" y="151655"/>
            <a:ext cx="5765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翎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032A0D-1929-4685-8393-6D4F14209A23}"/>
              </a:ext>
            </a:extLst>
          </p:cNvPr>
          <p:cNvSpPr txBox="1"/>
          <p:nvPr/>
        </p:nvSpPr>
        <p:spPr>
          <a:xfrm rot="10800000" flipV="1">
            <a:off x="-2613838" y="1619858"/>
            <a:ext cx="10123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8316FF-1187-438E-A720-B269FB7E6435}"/>
              </a:ext>
            </a:extLst>
          </p:cNvPr>
          <p:cNvSpPr txBox="1"/>
          <p:nvPr/>
        </p:nvSpPr>
        <p:spPr>
          <a:xfrm>
            <a:off x="-46055" y="5471275"/>
            <a:ext cx="7813963" cy="830997"/>
          </a:xfrm>
          <a:prstGeom prst="rect">
            <a:avLst/>
          </a:prstGeom>
          <a:solidFill>
            <a:srgbClr val="356065"/>
          </a:solidFill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F075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五花八門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的解法</a:t>
            </a:r>
            <a:r>
              <a:rPr lang="en-US" altLang="zh-TW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都教得出來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CB7879A-3E92-41E2-8307-0345746BFAC3}"/>
              </a:ext>
            </a:extLst>
          </p:cNvPr>
          <p:cNvSpPr/>
          <p:nvPr/>
        </p:nvSpPr>
        <p:spPr>
          <a:xfrm>
            <a:off x="-2613838" y="1560168"/>
            <a:ext cx="1440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24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學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CBA4ECF-CE13-4B24-8DDB-B5DB1D77D0EE}"/>
              </a:ext>
            </a:extLst>
          </p:cNvPr>
          <p:cNvGrpSpPr/>
          <p:nvPr/>
        </p:nvGrpSpPr>
        <p:grpSpPr>
          <a:xfrm>
            <a:off x="-555877" y="0"/>
            <a:ext cx="3335093" cy="2780120"/>
            <a:chOff x="4938051" y="278395"/>
            <a:chExt cx="2338915" cy="2084842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D1B79B7E-248A-410B-ABF6-4B45BCF4B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124" y="278395"/>
              <a:ext cx="2084842" cy="2084842"/>
            </a:xfrm>
            <a:prstGeom prst="rect">
              <a:avLst/>
            </a:prstGeom>
            <a:solidFill>
              <a:schemeClr val="bg1">
                <a:lumMod val="65000"/>
                <a:alpha val="67000"/>
              </a:schemeClr>
            </a:solidFill>
            <a:ln>
              <a:noFill/>
            </a:ln>
          </p:spPr>
        </p:pic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EC760114-E75E-41D4-BFB2-29FF81242716}"/>
                </a:ext>
              </a:extLst>
            </p:cNvPr>
            <p:cNvGrpSpPr/>
            <p:nvPr/>
          </p:nvGrpSpPr>
          <p:grpSpPr>
            <a:xfrm>
              <a:off x="4938051" y="401115"/>
              <a:ext cx="2127822" cy="1773975"/>
              <a:chOff x="66502" y="247618"/>
              <a:chExt cx="2127822" cy="1773975"/>
            </a:xfrm>
          </p:grpSpPr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F6C66B0-258F-4290-93D3-D53CDC6EF46F}"/>
                  </a:ext>
                </a:extLst>
              </p:cNvPr>
              <p:cNvSpPr txBox="1"/>
              <p:nvPr/>
            </p:nvSpPr>
            <p:spPr>
              <a:xfrm rot="10800000" flipV="1">
                <a:off x="66502" y="313045"/>
                <a:ext cx="1012340" cy="392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2800" b="1" dirty="0">
                    <a:solidFill>
                      <a:schemeClr val="bg1">
                        <a:lumMod val="95000"/>
                        <a:alpha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白</a:t>
                </a: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0F9CE63-843C-4566-8866-685AC5C76BD5}"/>
                  </a:ext>
                </a:extLst>
              </p:cNvPr>
              <p:cNvSpPr txBox="1"/>
              <p:nvPr/>
            </p:nvSpPr>
            <p:spPr>
              <a:xfrm>
                <a:off x="1617765" y="247618"/>
                <a:ext cx="576559" cy="392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2800" b="1" dirty="0">
                    <a:solidFill>
                      <a:schemeClr val="bg1">
                        <a:lumMod val="95000"/>
                        <a:alpha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翎</a:t>
                </a: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0A3A75B-5A0B-43F8-A99D-97DD8861565F}"/>
                  </a:ext>
                </a:extLst>
              </p:cNvPr>
              <p:cNvSpPr txBox="1"/>
              <p:nvPr/>
            </p:nvSpPr>
            <p:spPr>
              <a:xfrm rot="10800000" flipV="1">
                <a:off x="66502" y="1629225"/>
                <a:ext cx="1012340" cy="392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2800" b="1" dirty="0">
                    <a:solidFill>
                      <a:schemeClr val="bg1">
                        <a:lumMod val="95000"/>
                        <a:alpha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化</a:t>
                </a: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51D5889-F57C-4309-B20A-D127836EB310}"/>
                  </a:ext>
                </a:extLst>
              </p:cNvPr>
              <p:cNvSpPr/>
              <p:nvPr/>
            </p:nvSpPr>
            <p:spPr>
              <a:xfrm>
                <a:off x="753520" y="1594576"/>
                <a:ext cx="1440804" cy="346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2400" b="1" dirty="0">
                    <a:solidFill>
                      <a:schemeClr val="bg1">
                        <a:lumMod val="95000"/>
                        <a:alpha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學</a:t>
                </a:r>
              </a:p>
            </p:txBody>
          </p:sp>
        </p:grpSp>
      </p:grpSp>
      <p:sp>
        <p:nvSpPr>
          <p:cNvPr id="5" name="文字方塊 4"/>
          <p:cNvSpPr txBox="1"/>
          <p:nvPr/>
        </p:nvSpPr>
        <p:spPr>
          <a:xfrm>
            <a:off x="0" y="6162166"/>
            <a:ext cx="11560629" cy="769441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zh-TW" sz="4400" b="1" dirty="0">
                <a:solidFill>
                  <a:srgbClr val="25515A"/>
                </a:solidFill>
                <a:effectLst>
                  <a:outerShdw blurRad="38100" dist="38100" dir="2700000" algn="tl">
                    <a:srgbClr val="25515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學生最常說的理化概念，</a:t>
            </a:r>
            <a:r>
              <a:rPr lang="zh-TW" altLang="en-US" sz="4400" b="1" dirty="0">
                <a:solidFill>
                  <a:srgbClr val="D4642C"/>
                </a:solidFill>
                <a:effectLst>
                  <a:outerShdw blurRad="38100" dist="38100" dir="2700000" algn="tl">
                    <a:srgbClr val="25515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跟著老師</a:t>
            </a:r>
            <a:r>
              <a:rPr lang="zh-TW" altLang="en-US" sz="4400" b="1" dirty="0">
                <a:solidFill>
                  <a:srgbClr val="25515A"/>
                </a:solidFill>
                <a:effectLst>
                  <a:outerShdw blurRad="38100" dist="38100" dir="2700000" algn="tl">
                    <a:srgbClr val="25515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學</a:t>
            </a:r>
            <a:r>
              <a:rPr lang="zh-TW" altLang="zh-TW" sz="4400" b="1" dirty="0">
                <a:solidFill>
                  <a:srgbClr val="25515A"/>
                </a:solidFill>
                <a:effectLst>
                  <a:outerShdw blurRad="38100" dist="38100" dir="2700000" algn="tl">
                    <a:srgbClr val="25515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更好吸收！</a:t>
            </a:r>
            <a:endParaRPr lang="en-US" altLang="zh-TW" sz="4400" b="1" dirty="0">
              <a:solidFill>
                <a:srgbClr val="25515A"/>
              </a:solidFill>
              <a:effectLst>
                <a:outerShdw blurRad="38100" dist="38100" dir="2700000" algn="tl">
                  <a:srgbClr val="25515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755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5B313B-361E-4C0A-B148-5BA98C19D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03" t="29831" r="13445" b="14930"/>
          <a:stretch/>
        </p:blipFill>
        <p:spPr>
          <a:xfrm>
            <a:off x="-314488" y="-316956"/>
            <a:ext cx="13996635" cy="7367035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rgbClr val="355A61"/>
            </a:solidFill>
          </a:ln>
          <a:effectLst>
            <a:outerShdw blurRad="215900" dist="50800" dir="5400000" sx="91000" sy="91000" algn="ctr" rotWithShape="0">
              <a:srgbClr val="000000">
                <a:alpha val="34000"/>
              </a:srgbClr>
            </a:outerShdw>
            <a:softEdge rad="12700"/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8C0392F-5AE0-4A41-8881-86D3DB93C66A}"/>
              </a:ext>
            </a:extLst>
          </p:cNvPr>
          <p:cNvSpPr/>
          <p:nvPr/>
        </p:nvSpPr>
        <p:spPr>
          <a:xfrm>
            <a:off x="-305036" y="-472360"/>
            <a:ext cx="13987183" cy="7522439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57067E-FDF6-4701-9480-C7A175816F16}"/>
              </a:ext>
            </a:extLst>
          </p:cNvPr>
          <p:cNvSpPr txBox="1"/>
          <p:nvPr/>
        </p:nvSpPr>
        <p:spPr>
          <a:xfrm rot="10800000" flipV="1">
            <a:off x="-2697295" y="413265"/>
            <a:ext cx="10123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59CE40F-832F-42A4-A8A9-4896FF3D45A8}"/>
              </a:ext>
            </a:extLst>
          </p:cNvPr>
          <p:cNvSpPr txBox="1"/>
          <p:nvPr/>
        </p:nvSpPr>
        <p:spPr>
          <a:xfrm>
            <a:off x="-1067798" y="151655"/>
            <a:ext cx="5765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翎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032A0D-1929-4685-8393-6D4F14209A23}"/>
              </a:ext>
            </a:extLst>
          </p:cNvPr>
          <p:cNvSpPr txBox="1"/>
          <p:nvPr/>
        </p:nvSpPr>
        <p:spPr>
          <a:xfrm rot="10800000" flipV="1">
            <a:off x="-2613838" y="1619858"/>
            <a:ext cx="10123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8316FF-1187-438E-A720-B269FB7E6435}"/>
              </a:ext>
            </a:extLst>
          </p:cNvPr>
          <p:cNvSpPr txBox="1"/>
          <p:nvPr/>
        </p:nvSpPr>
        <p:spPr>
          <a:xfrm>
            <a:off x="2273038" y="4742495"/>
            <a:ext cx="8097185" cy="923330"/>
          </a:xfrm>
          <a:prstGeom prst="rect">
            <a:avLst/>
          </a:prstGeom>
          <a:solidFill>
            <a:srgbClr val="356065"/>
          </a:solidFill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週五晚上國</a:t>
            </a:r>
            <a:r>
              <a:rPr lang="en-US" altLang="zh-TW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理化招生中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CB7879A-3E92-41E2-8307-0345746BFAC3}"/>
              </a:ext>
            </a:extLst>
          </p:cNvPr>
          <p:cNvSpPr/>
          <p:nvPr/>
        </p:nvSpPr>
        <p:spPr>
          <a:xfrm>
            <a:off x="-2613838" y="1560168"/>
            <a:ext cx="1440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2400" b="1" dirty="0">
                <a:solidFill>
                  <a:schemeClr val="bg1">
                    <a:lumMod val="95000"/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學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CBA4ECF-CE13-4B24-8DDB-B5DB1D77D0EE}"/>
              </a:ext>
            </a:extLst>
          </p:cNvPr>
          <p:cNvGrpSpPr/>
          <p:nvPr/>
        </p:nvGrpSpPr>
        <p:grpSpPr>
          <a:xfrm>
            <a:off x="3777785" y="567210"/>
            <a:ext cx="4222775" cy="3907729"/>
            <a:chOff x="4938051" y="278395"/>
            <a:chExt cx="2338915" cy="2084842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D1B79B7E-248A-410B-ABF6-4B45BCF4B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124" y="278395"/>
              <a:ext cx="2084842" cy="2084842"/>
            </a:xfrm>
            <a:prstGeom prst="rect">
              <a:avLst/>
            </a:prstGeom>
            <a:solidFill>
              <a:schemeClr val="bg1">
                <a:lumMod val="65000"/>
                <a:alpha val="67000"/>
              </a:schemeClr>
            </a:solidFill>
            <a:ln>
              <a:noFill/>
            </a:ln>
          </p:spPr>
        </p:pic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EC760114-E75E-41D4-BFB2-29FF81242716}"/>
                </a:ext>
              </a:extLst>
            </p:cNvPr>
            <p:cNvGrpSpPr/>
            <p:nvPr/>
          </p:nvGrpSpPr>
          <p:grpSpPr>
            <a:xfrm>
              <a:off x="4938051" y="401115"/>
              <a:ext cx="2127822" cy="1717363"/>
              <a:chOff x="66502" y="247618"/>
              <a:chExt cx="2127822" cy="1717363"/>
            </a:xfrm>
          </p:grpSpPr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F6C66B0-258F-4290-93D3-D53CDC6EF46F}"/>
                  </a:ext>
                </a:extLst>
              </p:cNvPr>
              <p:cNvSpPr txBox="1"/>
              <p:nvPr/>
            </p:nvSpPr>
            <p:spPr>
              <a:xfrm rot="10800000" flipV="1">
                <a:off x="66502" y="369654"/>
                <a:ext cx="1012340" cy="2791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2800" b="1" dirty="0">
                    <a:solidFill>
                      <a:schemeClr val="bg1">
                        <a:lumMod val="95000"/>
                        <a:alpha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白</a:t>
                </a: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0F9CE63-843C-4566-8866-685AC5C76BD5}"/>
                  </a:ext>
                </a:extLst>
              </p:cNvPr>
              <p:cNvSpPr txBox="1"/>
              <p:nvPr/>
            </p:nvSpPr>
            <p:spPr>
              <a:xfrm>
                <a:off x="1617765" y="247618"/>
                <a:ext cx="576559" cy="2791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2800" b="1" dirty="0">
                    <a:solidFill>
                      <a:schemeClr val="bg1">
                        <a:lumMod val="95000"/>
                        <a:alpha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翎</a:t>
                </a: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0A3A75B-5A0B-43F8-A99D-97DD8861565F}"/>
                  </a:ext>
                </a:extLst>
              </p:cNvPr>
              <p:cNvSpPr txBox="1"/>
              <p:nvPr/>
            </p:nvSpPr>
            <p:spPr>
              <a:xfrm rot="10800000" flipV="1">
                <a:off x="66502" y="1685834"/>
                <a:ext cx="1012340" cy="2791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TW" altLang="en-US" sz="2800" b="1" dirty="0">
                    <a:solidFill>
                      <a:schemeClr val="bg1">
                        <a:lumMod val="95000"/>
                        <a:alpha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化</a:t>
                </a: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51D5889-F57C-4309-B20A-D127836EB310}"/>
                  </a:ext>
                </a:extLst>
              </p:cNvPr>
              <p:cNvSpPr/>
              <p:nvPr/>
            </p:nvSpPr>
            <p:spPr>
              <a:xfrm>
                <a:off x="753520" y="1594576"/>
                <a:ext cx="1440804" cy="246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2400" b="1" dirty="0">
                    <a:solidFill>
                      <a:schemeClr val="bg1">
                        <a:lumMod val="95000"/>
                        <a:alpha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學</a:t>
                </a:r>
              </a:p>
            </p:txBody>
          </p:sp>
        </p:grpSp>
      </p:grpSp>
      <p:sp>
        <p:nvSpPr>
          <p:cNvPr id="5" name="文字方塊 4"/>
          <p:cNvSpPr txBox="1"/>
          <p:nvPr/>
        </p:nvSpPr>
        <p:spPr>
          <a:xfrm>
            <a:off x="-166344" y="5562173"/>
            <a:ext cx="12524687" cy="800219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600" b="1" dirty="0">
                <a:solidFill>
                  <a:srgbClr val="25515A"/>
                </a:solidFill>
                <a:effectLst>
                  <a:outerShdw blurRad="38100" dist="38100" dir="2700000" algn="tl">
                    <a:srgbClr val="25515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詳洽</a:t>
            </a:r>
            <a:r>
              <a:rPr lang="en-US" altLang="zh-TW" sz="4600" b="1" dirty="0">
                <a:solidFill>
                  <a:srgbClr val="25515A"/>
                </a:solidFill>
                <a:effectLst>
                  <a:outerShdw blurRad="38100" dist="38100" dir="2700000" algn="tl">
                    <a:srgbClr val="25515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:0908875779</a:t>
            </a:r>
            <a:r>
              <a:rPr lang="zh-TW" altLang="en-US" sz="4600" b="1" dirty="0">
                <a:solidFill>
                  <a:srgbClr val="25515A"/>
                </a:solidFill>
                <a:effectLst>
                  <a:outerShdw blurRad="38100" dist="38100" dir="2700000" algn="tl">
                    <a:srgbClr val="25515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4600" b="1" dirty="0">
                <a:solidFill>
                  <a:srgbClr val="25515A"/>
                </a:solidFill>
                <a:effectLst>
                  <a:outerShdw blurRad="38100" dist="38100" dir="2700000" algn="tl">
                    <a:srgbClr val="25515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line id:388511 </a:t>
            </a:r>
            <a:r>
              <a:rPr lang="zh-TW" altLang="en-US" sz="4600" b="1" dirty="0">
                <a:solidFill>
                  <a:srgbClr val="25515A"/>
                </a:solidFill>
                <a:effectLst>
                  <a:outerShdw blurRad="38100" dist="38100" dir="2700000" algn="tl">
                    <a:srgbClr val="25515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小翎老師</a:t>
            </a:r>
            <a:endParaRPr lang="en-US" altLang="zh-TW" sz="4600" b="1" dirty="0">
              <a:solidFill>
                <a:srgbClr val="25515A"/>
              </a:solidFill>
              <a:effectLst>
                <a:outerShdw blurRad="38100" dist="38100" dir="2700000" algn="tl">
                  <a:srgbClr val="25515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8149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5384195"/>
            <a:ext cx="121920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我的信念無法阻斷機運，我的機運無法解釋信念。</a:t>
            </a:r>
            <a:endParaRPr lang="en-US" altLang="zh-TW" sz="44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6169024"/>
            <a:ext cx="8936182" cy="7848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4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而單靠機運則無以支撐我的信念。</a:t>
            </a:r>
            <a:endParaRPr lang="zh-TW" altLang="en-US" sz="45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DA887A-5154-4F25-8533-E855D9203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72" y="3141"/>
            <a:ext cx="2752928" cy="68583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CED5608-6570-45D4-B77C-A41B2747B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5"/>
          <a:stretch/>
        </p:blipFill>
        <p:spPr>
          <a:xfrm>
            <a:off x="-298449" y="-51513"/>
            <a:ext cx="12956812" cy="6940165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012440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4D9477-A343-484E-B3FE-36FFDAA99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0"/>
          <a:stretch/>
        </p:blipFill>
        <p:spPr>
          <a:xfrm>
            <a:off x="-116193" y="1"/>
            <a:ext cx="12308194" cy="70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40" y="0"/>
            <a:ext cx="13127183" cy="738404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35182" y="3429000"/>
            <a:ext cx="13127182" cy="3429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4"/>
          <p:cNvSpPr txBox="1">
            <a:spLocks/>
          </p:cNvSpPr>
          <p:nvPr/>
        </p:nvSpPr>
        <p:spPr>
          <a:xfrm>
            <a:off x="-1" y="2826502"/>
            <a:ext cx="11991110" cy="4862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br>
              <a:rPr lang="en-US" altLang="zh-TW" sz="72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</a:br>
            <a:r>
              <a:rPr lang="zh-TW" altLang="en-US" sz="4800" b="1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本以為說我再活一次的話，也許會有什麼不一樣，結果還是差不多，沒什麼不同，只是突然覺得，再活一次的話，</a:t>
            </a:r>
            <a:r>
              <a:rPr lang="zh-TW" altLang="en-US" sz="4800" b="1" dirty="0">
                <a:solidFill>
                  <a:srgbClr val="FFC000">
                    <a:alpha val="81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好像真的沒那個必要，真的沒那個必要。</a:t>
            </a:r>
          </a:p>
          <a:p>
            <a:pPr algn="l">
              <a:lnSpc>
                <a:spcPct val="100000"/>
              </a:lnSpc>
            </a:pPr>
            <a:endParaRPr lang="en-US" altLang="zh-TW" sz="7200" b="1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4"/>
            <a:ext cx="1142878" cy="14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50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565" y="-362952"/>
            <a:ext cx="13009420" cy="805558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4815" y="4592782"/>
            <a:ext cx="554874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zh-TW" altLang="en-US" sz="48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生命哪有這麼複雜。</a:t>
            </a:r>
          </a:p>
          <a:p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" y="5444012"/>
            <a:ext cx="8728363" cy="184665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1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沒有一朵雲，沒有一棵樹是不美麗，所以人也應該是這樣子。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09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865" y="-362952"/>
            <a:ext cx="13009420" cy="805558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0" y="4551218"/>
            <a:ext cx="554874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zh-TW" altLang="en-US" sz="48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生命哪有這麼複雜。</a:t>
            </a:r>
          </a:p>
          <a:p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" y="5444012"/>
            <a:ext cx="8728363" cy="184665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1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沒有一朵雲，沒有一棵樹是不美麗，所以人也應該是這樣子。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68233" y="0"/>
            <a:ext cx="2831544" cy="706581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 anchor="ctr" anchorCtr="1">
            <a:spAutoFit/>
          </a:bodyPr>
          <a:lstStyle/>
          <a:p>
            <a:r>
              <a:rPr lang="zh-TW" altLang="en-US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「早上做什麼，</a:t>
            </a:r>
            <a:r>
              <a:rPr lang="en-US" altLang="zh-TW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下午做什麼</a:t>
            </a:r>
            <a:r>
              <a:rPr lang="en-US" altLang="zh-TW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，晚上做什麼，</a:t>
            </a:r>
            <a:r>
              <a:rPr lang="en-US" altLang="zh-TW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幾分鐘就講完了我受不了，我怎麼只有這麼少」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897091" y="-6927"/>
            <a:ext cx="2169825" cy="7065819"/>
          </a:xfrm>
          <a:prstGeom prst="rect">
            <a:avLst/>
          </a:prstGeom>
          <a:solidFill>
            <a:schemeClr val="tx1"/>
          </a:solidFill>
        </p:spPr>
        <p:txBody>
          <a:bodyPr vert="eaVert" wrap="square" rtlCol="0" anchor="ctr" anchorCtr="1">
            <a:spAutoFit/>
          </a:bodyPr>
          <a:lstStyle/>
          <a:p>
            <a:r>
              <a:rPr lang="zh-TW" altLang="en-US" sz="4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「好不容易睡着了，為什麼要把我弄醒，然後面對這些煩惱，一次又一次。」</a:t>
            </a:r>
            <a:endParaRPr lang="zh-TW" altLang="en-US" sz="4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071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865" y="-362952"/>
            <a:ext cx="13009420" cy="805558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0" y="4551218"/>
            <a:ext cx="554874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zh-TW" altLang="en-US" sz="48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生命哪有這麼複雜。</a:t>
            </a:r>
          </a:p>
          <a:p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572000" y="-3123151"/>
            <a:ext cx="3325090" cy="584775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高雄駁二</a:t>
            </a:r>
            <a:r>
              <a:rPr lang="en-US" altLang="zh-TW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-P3</a:t>
            </a:r>
            <a:r>
              <a:rPr lang="zh-TW" altLang="en-US" sz="3200" b="1" dirty="0">
                <a:solidFill>
                  <a:schemeClr val="tx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倉庫</a:t>
            </a:r>
            <a:endParaRPr lang="en-US" altLang="zh-TW" sz="3200" b="1" dirty="0">
              <a:solidFill>
                <a:schemeClr val="tx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" y="5444012"/>
            <a:ext cx="8728363" cy="184665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1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沒有一朵雲，沒有一棵樹是不美麗，所以人也應該是這樣子。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68233" y="0"/>
            <a:ext cx="2831544" cy="706581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 anchor="ctr" anchorCtr="1">
            <a:spAutoFit/>
          </a:bodyPr>
          <a:lstStyle/>
          <a:p>
            <a:r>
              <a:rPr lang="zh-TW" altLang="en-US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「早上做什麼，</a:t>
            </a:r>
            <a:r>
              <a:rPr lang="en-US" altLang="zh-TW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下午做什麼</a:t>
            </a:r>
            <a:r>
              <a:rPr lang="en-US" altLang="zh-TW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，晚上做什麼，</a:t>
            </a:r>
            <a:r>
              <a:rPr lang="en-US" altLang="zh-TW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3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幾分鐘就講完了我受不了，我怎麼只有這麼少」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897091" y="-6927"/>
            <a:ext cx="2169825" cy="7065819"/>
          </a:xfrm>
          <a:prstGeom prst="rect">
            <a:avLst/>
          </a:prstGeom>
          <a:solidFill>
            <a:schemeClr val="tx1"/>
          </a:solidFill>
        </p:spPr>
        <p:txBody>
          <a:bodyPr vert="eaVert" wrap="square" rtlCol="0" anchor="ctr" anchorCtr="1">
            <a:spAutoFit/>
          </a:bodyPr>
          <a:lstStyle/>
          <a:p>
            <a:r>
              <a:rPr lang="zh-TW" altLang="en-US" sz="4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「好不容易睡着了，為什麼要把我弄醒，然後面對這些煩惱，一次又一次。」</a:t>
            </a:r>
            <a:endParaRPr lang="zh-TW" altLang="en-US" sz="4300" dirty="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-117764" y="-53093"/>
            <a:ext cx="8014854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1">
            <a:spAutoFit/>
          </a:bodyPr>
          <a:lstStyle/>
          <a:p>
            <a:r>
              <a:rPr lang="zh-TW" altLang="en-US" sz="5000" b="1" dirty="0">
                <a:solidFill>
                  <a:schemeClr val="tx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「我只能看到前面，不能看到後面，這樣不是只能知道一半的事情了呢？」</a:t>
            </a:r>
            <a:endParaRPr lang="zh-TW" altLang="en-US" sz="5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-117763" y="2150560"/>
            <a:ext cx="8014854" cy="240065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1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為什麼我們都害怕第一次？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每個早晨都是新的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我們也從來不會不敢起床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361710" y="4551217"/>
            <a:ext cx="2535383" cy="1569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tx1">
                    <a:alpha val="69000"/>
                  </a:schemeClr>
                </a:solidFill>
                <a:ea typeface="微软雅黑" panose="020B0503020204020204" pitchFamily="34" charset="-122"/>
              </a:rPr>
              <a:t>YI </a:t>
            </a:r>
            <a:r>
              <a:rPr lang="en-US" altLang="zh-TW" sz="4800" b="1" dirty="0" err="1">
                <a:solidFill>
                  <a:schemeClr val="tx1">
                    <a:alpha val="69000"/>
                  </a:schemeClr>
                </a:solidFill>
                <a:ea typeface="微软雅黑" panose="020B0503020204020204" pitchFamily="34" charset="-122"/>
              </a:rPr>
              <a:t>YI</a:t>
            </a:r>
            <a:endParaRPr lang="en-US" altLang="zh-TW" sz="4800" b="1" dirty="0">
              <a:solidFill>
                <a:schemeClr val="tx1">
                  <a:alpha val="69000"/>
                </a:schemeClr>
              </a:solidFill>
              <a:ea typeface="微软雅黑" panose="020B0503020204020204" pitchFamily="34" charset="-122"/>
            </a:endParaRPr>
          </a:p>
          <a:p>
            <a:pPr algn="ctr"/>
            <a:endParaRPr lang="zh-TW" altLang="en-US" sz="4800" dirty="0">
              <a:solidFill>
                <a:schemeClr val="tx1">
                  <a:alpha val="69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2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87153AD-AD64-442D-B383-92642BDD9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  <a14:imgEffect>
                      <a14:brightnessContrast contras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52" y="-250840"/>
            <a:ext cx="6912427" cy="8208017"/>
          </a:xfrm>
          <a:prstGeom prst="rect">
            <a:avLst/>
          </a:prstGeom>
          <a:solidFill>
            <a:schemeClr val="tx1">
              <a:alpha val="71000"/>
            </a:schemeClr>
          </a:solidFill>
          <a:effectLst>
            <a:outerShdw blurRad="25400" dist="50800" dir="5400000" algn="ctr" rotWithShape="0">
              <a:srgbClr val="000000">
                <a:alpha val="43137"/>
              </a:srgbClr>
            </a:outerShdw>
            <a:reflection stA="48000" endPos="1000" dist="50800" dir="5400000" sy="-100000" algn="bl" rotWithShape="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174F7F6-3478-4870-A625-E62784D6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8989" y="-3170687"/>
            <a:ext cx="4859254" cy="6858000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-129462" y="785596"/>
            <a:ext cx="5909776" cy="5579071"/>
          </a:xfrm>
          <a:effectLst>
            <a:glow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br>
              <a:rPr lang="zh-TW" altLang="en-US" sz="5400" b="1" dirty="0">
                <a:solidFill>
                  <a:srgbClr val="FFC000">
                    <a:alpha val="70000"/>
                  </a:srgbClr>
                </a:solidFill>
                <a:ea typeface="微软雅黑" panose="020B0503020204020204" pitchFamily="34" charset="-122"/>
              </a:rPr>
            </a:br>
            <a:r>
              <a:rPr lang="zh-TW" altLang="en-US" sz="8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  <a:t>新科珍珠</a:t>
            </a:r>
            <a:br>
              <a:rPr lang="en-US" altLang="zh-TW" sz="8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</a:br>
            <a:r>
              <a:rPr lang="zh-TW" alt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  <a:t>蔡上海</a:t>
            </a:r>
            <a:br>
              <a:rPr lang="en-US" altLang="zh-TW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</a:br>
            <a:r>
              <a:rPr lang="zh-TW" alt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  <a:t>吳素琴伉儷</a:t>
            </a:r>
            <a:br>
              <a:rPr lang="en-US" altLang="zh-TW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</a:br>
            <a:endParaRPr lang="zh-TW" altLang="en-US" sz="8800" b="1" dirty="0">
              <a:solidFill>
                <a:srgbClr val="49494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軟正黑"/>
              <a:ea typeface="微软雅黑" panose="020B0503020204020204" pitchFamily="34" charset="-122"/>
            </a:endParaRPr>
          </a:p>
        </p:txBody>
      </p:sp>
      <p:sp>
        <p:nvSpPr>
          <p:cNvPr id="9" name="標題 4">
            <a:extLst>
              <a:ext uri="{FF2B5EF4-FFF2-40B4-BE49-F238E27FC236}">
                <a16:creationId xmlns:a16="http://schemas.microsoft.com/office/drawing/2014/main" id="{42951CFB-8014-4A63-98E2-F4440233E87F}"/>
              </a:ext>
            </a:extLst>
          </p:cNvPr>
          <p:cNvSpPr txBox="1">
            <a:spLocks/>
          </p:cNvSpPr>
          <p:nvPr/>
        </p:nvSpPr>
        <p:spPr>
          <a:xfrm>
            <a:off x="-5619999" y="6157112"/>
            <a:ext cx="6338456" cy="6842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br>
              <a:rPr lang="zh-TW" altLang="en-US" sz="5400" b="1" dirty="0">
                <a:solidFill>
                  <a:srgbClr val="FFC000">
                    <a:alpha val="70000"/>
                  </a:srgbClr>
                </a:solidFill>
                <a:ea typeface="微软雅黑" panose="020B0503020204020204" pitchFamily="34" charset="-122"/>
              </a:rPr>
            </a:br>
            <a:br>
              <a:rPr lang="zh-TW" altLang="en-US" sz="48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sz="7200" b="1" dirty="0">
                <a:solidFill>
                  <a:srgbClr val="FFC000">
                    <a:alpha val="70000"/>
                  </a:srgbClr>
                </a:solidFill>
                <a:latin typeface="+mn-lt"/>
                <a:ea typeface="微软雅黑" panose="020B0503020204020204" pitchFamily="34" charset="-122"/>
                <a:cs typeface="+mn-cs"/>
              </a:rPr>
              <a:t>環型結構</a:t>
            </a:r>
            <a:br>
              <a:rPr lang="en-US" altLang="zh-TW" sz="48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精巧、邏輯</a:t>
            </a:r>
            <a:br>
              <a:rPr lang="en-US" altLang="zh-TW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嚴謹性可還原性</a:t>
            </a:r>
            <a:br>
              <a:rPr lang="en-US" altLang="zh-TW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形成獨具特質的風格化結構形式</a:t>
            </a:r>
            <a:endParaRPr lang="en-US" altLang="zh-TW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TW" altLang="en-US" sz="54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AA68BE-6D34-4D92-B49F-7F4E3EDC6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000"/>
                    </a14:imgEffect>
                    <a14:imgEffect>
                      <a14:colorTemperature colorTemp="6140"/>
                    </a14:imgEffect>
                    <a14:imgEffect>
                      <a14:saturation sat="125000"/>
                    </a14:imgEffect>
                    <a14:imgEffect>
                      <a14:brightnessContrast bright="2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10" y="-3085494"/>
            <a:ext cx="6697287" cy="1190163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81BB65-C871-4B43-977A-3DAE5D005B49}"/>
              </a:ext>
            </a:extLst>
          </p:cNvPr>
          <p:cNvSpPr txBox="1"/>
          <p:nvPr/>
        </p:nvSpPr>
        <p:spPr>
          <a:xfrm>
            <a:off x="-53449" y="5449226"/>
            <a:ext cx="279831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高雄展覽館</a:t>
            </a:r>
            <a:endParaRPr lang="en-US" altLang="zh-TW" sz="40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72AF7E-310C-46FA-9108-B54E766C8F01}"/>
              </a:ext>
            </a:extLst>
          </p:cNvPr>
          <p:cNvSpPr txBox="1"/>
          <p:nvPr/>
        </p:nvSpPr>
        <p:spPr>
          <a:xfrm>
            <a:off x="-112287" y="6050762"/>
            <a:ext cx="4322618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114</a:t>
            </a:r>
            <a:r>
              <a:rPr lang="zh-TW" altLang="en-US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年</a:t>
            </a:r>
            <a:r>
              <a:rPr lang="en-US" altLang="zh-TW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8</a:t>
            </a:r>
            <a:r>
              <a:rPr lang="zh-TW" altLang="en-US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月</a:t>
            </a:r>
            <a:r>
              <a:rPr lang="en-US" altLang="zh-TW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30</a:t>
            </a:r>
            <a:r>
              <a:rPr lang="zh-TW" altLang="en-US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日</a:t>
            </a:r>
            <a:r>
              <a:rPr lang="en-US" altLang="zh-TW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(</a:t>
            </a:r>
            <a:r>
              <a:rPr lang="zh-TW" altLang="en-US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六</a:t>
            </a:r>
            <a:r>
              <a:rPr lang="en-US" altLang="zh-TW" sz="3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)</a:t>
            </a:r>
            <a:endParaRPr lang="zh-TW" altLang="en-US" sz="3500" dirty="0"/>
          </a:p>
        </p:txBody>
      </p:sp>
    </p:spTree>
    <p:extLst>
      <p:ext uri="{BB962C8B-B14F-4D97-AF65-F5344CB8AC3E}">
        <p14:creationId xmlns:p14="http://schemas.microsoft.com/office/powerpoint/2010/main" val="4003842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8BF18-660B-4B14-9F5F-207AAD6B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C42E2B-3025-4DE2-BE0B-77F29ACB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7AE245-6152-4765-95A3-16372DA79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0" t="11907" r="28136" b="11847"/>
          <a:stretch/>
        </p:blipFill>
        <p:spPr>
          <a:xfrm>
            <a:off x="-179396" y="-40495"/>
            <a:ext cx="6797912" cy="69389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EE12F0-6790-44A0-81F7-EBF0B9A5B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46" t="12038" r="30618" b="12609"/>
          <a:stretch/>
        </p:blipFill>
        <p:spPr>
          <a:xfrm>
            <a:off x="6096001" y="0"/>
            <a:ext cx="6186569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E825A4E-7B71-4E24-9E91-7B05C0722A0E}"/>
              </a:ext>
            </a:extLst>
          </p:cNvPr>
          <p:cNvSpPr txBox="1"/>
          <p:nvPr/>
        </p:nvSpPr>
        <p:spPr>
          <a:xfrm>
            <a:off x="5886025" y="1"/>
            <a:ext cx="923330" cy="6938991"/>
          </a:xfrm>
          <a:prstGeom prst="rect">
            <a:avLst/>
          </a:prstGeom>
          <a:solidFill>
            <a:schemeClr val="tx1"/>
          </a:solidFill>
        </p:spPr>
        <p:txBody>
          <a:bodyPr vert="eaVert" wrap="square" rtlCol="0">
            <a:spAutoFit/>
          </a:bodyPr>
          <a:lstStyle/>
          <a:p>
            <a:pPr algn="ctr" fontAlgn="base"/>
            <a:r>
              <a:rPr lang="zh-TW" altLang="en-US" sz="48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浮生若夢 童年永存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927C86-45BE-40A4-9B9F-25A7F75C023D}"/>
              </a:ext>
            </a:extLst>
          </p:cNvPr>
          <p:cNvSpPr txBox="1"/>
          <p:nvPr/>
        </p:nvSpPr>
        <p:spPr>
          <a:xfrm>
            <a:off x="-90570" y="6058072"/>
            <a:ext cx="426023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末代皇帝</a:t>
            </a:r>
            <a:r>
              <a:rPr lang="en-US" altLang="zh-TW" sz="48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-</a:t>
            </a:r>
            <a:r>
              <a:rPr lang="zh-TW" altLang="en-US" sz="48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溥儀</a:t>
            </a:r>
            <a:endParaRPr lang="en-US" altLang="zh-TW" sz="48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3776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8BF18-660B-4B14-9F5F-207AAD6B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5A11A7D-92F3-4097-8E38-06FB97CFD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28" y="128969"/>
            <a:ext cx="17375507" cy="692535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E825A4E-7B71-4E24-9E91-7B05C0722A0E}"/>
              </a:ext>
            </a:extLst>
          </p:cNvPr>
          <p:cNvSpPr txBox="1"/>
          <p:nvPr/>
        </p:nvSpPr>
        <p:spPr>
          <a:xfrm>
            <a:off x="5605057" y="-653353"/>
            <a:ext cx="923330" cy="7707676"/>
          </a:xfrm>
          <a:prstGeom prst="rect">
            <a:avLst/>
          </a:prstGeom>
          <a:solidFill>
            <a:schemeClr val="tx1"/>
          </a:solidFill>
        </p:spPr>
        <p:txBody>
          <a:bodyPr vert="eaVert" wrap="square" rtlCol="0">
            <a:spAutoFit/>
          </a:bodyPr>
          <a:lstStyle/>
          <a:p>
            <a:pPr algn="ctr" fontAlgn="base"/>
            <a:r>
              <a:rPr lang="zh-TW" altLang="en-US" sz="48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就能讀取到</a:t>
            </a:r>
            <a:r>
              <a:rPr lang="en-US" altLang="zh-TW" sz="4800" b="1" dirty="0" err="1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nas</a:t>
            </a:r>
            <a:r>
              <a:rPr lang="zh-TW" altLang="en-US" sz="48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硬碟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927C86-45BE-40A4-9B9F-25A7F75C023D}"/>
              </a:ext>
            </a:extLst>
          </p:cNvPr>
          <p:cNvSpPr txBox="1"/>
          <p:nvPr/>
        </p:nvSpPr>
        <p:spPr>
          <a:xfrm>
            <a:off x="838201" y="2201486"/>
            <a:ext cx="450667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在按</a:t>
            </a:r>
            <a:r>
              <a:rPr lang="en-US" altLang="zh-TW" sz="4800" b="1" dirty="0" err="1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win+R</a:t>
            </a:r>
            <a:r>
              <a:rPr lang="zh-TW" altLang="en-US" sz="48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後</a:t>
            </a:r>
            <a:endParaRPr lang="en-US" altLang="zh-TW" sz="48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  <a:p>
            <a:r>
              <a:rPr lang="zh-TW" altLang="en-US" sz="48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輸入</a:t>
            </a:r>
            <a:r>
              <a:rPr lang="en-US" altLang="zh-TW" sz="4800" b="1" dirty="0" err="1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ip</a:t>
            </a:r>
            <a:r>
              <a:rPr lang="zh-TW" altLang="en-US" sz="48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Adobe Gothic Std B" pitchFamily="34" charset="-128"/>
              </a:rPr>
              <a:t> </a:t>
            </a:r>
            <a:endParaRPr lang="en-US" altLang="zh-TW" sz="48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Adobe Gothic Std B" pitchFamily="34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4C6B72F-C5E9-4F17-949C-03106BE3D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48" y="58802"/>
            <a:ext cx="6573021" cy="6799199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A42A7602-B532-4333-882D-5B74F426EDCF}"/>
              </a:ext>
            </a:extLst>
          </p:cNvPr>
          <p:cNvSpPr/>
          <p:nvPr/>
        </p:nvSpPr>
        <p:spPr>
          <a:xfrm>
            <a:off x="5676900" y="5974557"/>
            <a:ext cx="838200" cy="8930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866C5272-1971-49D8-89A6-44760099B9FC}"/>
              </a:ext>
            </a:extLst>
          </p:cNvPr>
          <p:cNvSpPr/>
          <p:nvPr/>
        </p:nvSpPr>
        <p:spPr>
          <a:xfrm>
            <a:off x="2919328" y="2895036"/>
            <a:ext cx="923331" cy="8807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93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87153AD-AD64-442D-B383-92642BDD9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  <a14:imgEffect>
                      <a14:brightnessContrast contras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52" y="-250840"/>
            <a:ext cx="6912427" cy="8208017"/>
          </a:xfrm>
          <a:prstGeom prst="rect">
            <a:avLst/>
          </a:prstGeom>
          <a:solidFill>
            <a:schemeClr val="tx1">
              <a:alpha val="71000"/>
            </a:schemeClr>
          </a:solidFill>
          <a:effectLst>
            <a:outerShdw blurRad="25400" dist="50800" dir="5400000" algn="ctr" rotWithShape="0">
              <a:srgbClr val="000000">
                <a:alpha val="43137"/>
              </a:srgbClr>
            </a:outerShdw>
            <a:reflection stA="48000" endPos="1000" dist="50800" dir="5400000" sy="-100000" algn="bl" rotWithShape="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174F7F6-3478-4870-A625-E62784D6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8989" y="-3170687"/>
            <a:ext cx="4859254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03C2913-42C7-4FF1-BA10-AD13B31473C2}"/>
              </a:ext>
            </a:extLst>
          </p:cNvPr>
          <p:cNvSpPr/>
          <p:nvPr/>
        </p:nvSpPr>
        <p:spPr>
          <a:xfrm>
            <a:off x="-521544" y="-296333"/>
            <a:ext cx="6006362" cy="7154333"/>
          </a:xfrm>
          <a:prstGeom prst="rect">
            <a:avLst/>
          </a:prstGeom>
          <a:solidFill>
            <a:srgbClr val="E6E6E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4">
            <a:extLst>
              <a:ext uri="{FF2B5EF4-FFF2-40B4-BE49-F238E27FC236}">
                <a16:creationId xmlns:a16="http://schemas.microsoft.com/office/drawing/2014/main" id="{42951CFB-8014-4A63-98E2-F4440233E87F}"/>
              </a:ext>
            </a:extLst>
          </p:cNvPr>
          <p:cNvSpPr txBox="1">
            <a:spLocks/>
          </p:cNvSpPr>
          <p:nvPr/>
        </p:nvSpPr>
        <p:spPr>
          <a:xfrm>
            <a:off x="-5619999" y="6157112"/>
            <a:ext cx="6338456" cy="6842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br>
              <a:rPr lang="zh-TW" altLang="en-US" sz="5400" b="1" dirty="0">
                <a:solidFill>
                  <a:srgbClr val="FFC000">
                    <a:alpha val="70000"/>
                  </a:srgbClr>
                </a:solidFill>
                <a:ea typeface="微软雅黑" panose="020B0503020204020204" pitchFamily="34" charset="-122"/>
              </a:rPr>
            </a:br>
            <a:br>
              <a:rPr lang="zh-TW" altLang="en-US" sz="48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sz="7200" b="1" dirty="0">
                <a:solidFill>
                  <a:srgbClr val="FFC000">
                    <a:alpha val="70000"/>
                  </a:srgbClr>
                </a:solidFill>
                <a:latin typeface="+mn-lt"/>
                <a:ea typeface="微软雅黑" panose="020B0503020204020204" pitchFamily="34" charset="-122"/>
                <a:cs typeface="+mn-cs"/>
              </a:rPr>
              <a:t>環型結構</a:t>
            </a:r>
            <a:br>
              <a:rPr lang="en-US" altLang="zh-TW" sz="48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精巧、邏輯</a:t>
            </a:r>
            <a:br>
              <a:rPr lang="en-US" altLang="zh-TW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嚴謹性可還原性</a:t>
            </a:r>
            <a:br>
              <a:rPr lang="en-US" altLang="zh-TW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形成獨具特質的風格化結構形式</a:t>
            </a:r>
            <a:endParaRPr lang="en-US" altLang="zh-TW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TW" altLang="en-US" sz="54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81BB65-C871-4B43-977A-3DAE5D005B49}"/>
              </a:ext>
            </a:extLst>
          </p:cNvPr>
          <p:cNvSpPr txBox="1"/>
          <p:nvPr/>
        </p:nvSpPr>
        <p:spPr>
          <a:xfrm>
            <a:off x="-53449" y="5449226"/>
            <a:ext cx="279831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高雄展覽館</a:t>
            </a:r>
            <a:endParaRPr lang="en-US" altLang="zh-TW" sz="40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72AF7E-310C-46FA-9108-B54E766C8F01}"/>
              </a:ext>
            </a:extLst>
          </p:cNvPr>
          <p:cNvSpPr txBox="1"/>
          <p:nvPr/>
        </p:nvSpPr>
        <p:spPr>
          <a:xfrm>
            <a:off x="-112287" y="6050762"/>
            <a:ext cx="4322618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114</a:t>
            </a:r>
            <a:r>
              <a:rPr lang="zh-TW" altLang="en-US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年</a:t>
            </a:r>
            <a:r>
              <a:rPr lang="en-US" altLang="zh-TW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8</a:t>
            </a:r>
            <a:r>
              <a:rPr lang="zh-TW" altLang="en-US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月</a:t>
            </a:r>
            <a:r>
              <a:rPr lang="en-US" altLang="zh-TW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30</a:t>
            </a:r>
            <a:r>
              <a:rPr lang="zh-TW" altLang="en-US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日</a:t>
            </a:r>
            <a:r>
              <a:rPr lang="en-US" altLang="zh-TW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(</a:t>
            </a:r>
            <a:r>
              <a:rPr lang="zh-TW" altLang="en-US" sz="40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六</a:t>
            </a:r>
            <a:r>
              <a:rPr lang="en-US" altLang="zh-TW" sz="35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)</a:t>
            </a:r>
            <a:endParaRPr lang="zh-TW" altLang="en-US" sz="3500" dirty="0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-129462" y="785596"/>
            <a:ext cx="5909776" cy="5579071"/>
          </a:xfrm>
          <a:effectLst>
            <a:glow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br>
              <a:rPr lang="zh-TW" altLang="en-US" sz="5400" b="1" dirty="0">
                <a:solidFill>
                  <a:srgbClr val="FFC000">
                    <a:alpha val="70000"/>
                  </a:srgbClr>
                </a:solidFill>
                <a:ea typeface="微软雅黑" panose="020B0503020204020204" pitchFamily="34" charset="-122"/>
              </a:rPr>
            </a:br>
            <a:r>
              <a:rPr lang="zh-TW" altLang="en-US" sz="8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  <a:t>新科珍珠</a:t>
            </a:r>
            <a:br>
              <a:rPr lang="en-US" altLang="zh-TW" sz="8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</a:br>
            <a:r>
              <a:rPr lang="zh-TW" alt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  <a:t>蔡上海</a:t>
            </a:r>
            <a:br>
              <a:rPr lang="en-US" altLang="zh-TW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</a:br>
            <a:r>
              <a:rPr lang="zh-TW" alt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  <a:t>吳素琴伉儷</a:t>
            </a:r>
            <a:br>
              <a:rPr lang="en-US" altLang="zh-TW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"/>
                <a:ea typeface="微软雅黑" panose="020B0503020204020204" pitchFamily="34" charset="-122"/>
              </a:rPr>
            </a:br>
            <a:endParaRPr lang="zh-TW" altLang="en-US" sz="8800" b="1" dirty="0">
              <a:solidFill>
                <a:srgbClr val="49494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軟正黑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AA68BE-6D34-4D92-B49F-7F4E3EDC6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000"/>
                    </a14:imgEffect>
                    <a14:imgEffect>
                      <a14:colorTemperature colorTemp="6140"/>
                    </a14:imgEffect>
                    <a14:imgEffect>
                      <a14:saturation sat="125000"/>
                    </a14:imgEffect>
                    <a14:imgEffect>
                      <a14:brightnessContrast bright="2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10" y="-3085494"/>
            <a:ext cx="6697287" cy="1190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8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3C770A78-386D-467A-8FC2-CC8D6C31AF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4444FA-4E0B-414D-B822-3F20083D61D6}"/>
              </a:ext>
            </a:extLst>
          </p:cNvPr>
          <p:cNvSpPr/>
          <p:nvPr/>
        </p:nvSpPr>
        <p:spPr>
          <a:xfrm>
            <a:off x="-2148422" y="-790307"/>
            <a:ext cx="15653290" cy="9119062"/>
          </a:xfrm>
          <a:prstGeom prst="rect">
            <a:avLst/>
          </a:prstGeom>
          <a:solidFill>
            <a:srgbClr val="E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標題 4">
            <a:extLst>
              <a:ext uri="{FF2B5EF4-FFF2-40B4-BE49-F238E27FC236}">
                <a16:creationId xmlns:a16="http://schemas.microsoft.com/office/drawing/2014/main" id="{BC0A16F3-57E9-402B-9C23-6CE1658ABA86}"/>
              </a:ext>
            </a:extLst>
          </p:cNvPr>
          <p:cNvSpPr txBox="1">
            <a:spLocks/>
          </p:cNvSpPr>
          <p:nvPr/>
        </p:nvSpPr>
        <p:spPr>
          <a:xfrm>
            <a:off x="0" y="3125683"/>
            <a:ext cx="11880670" cy="64198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zh-TW" sz="4600" b="1" dirty="0">
              <a:ln w="12700" cmpd="sng">
                <a:solidFill>
                  <a:schemeClr val="accent1">
                    <a:lumMod val="50000"/>
                  </a:schemeClr>
                </a:solidFill>
                <a:prstDash val="solid"/>
              </a:ln>
              <a:gradFill>
                <a:gsLst>
                  <a:gs pos="0">
                    <a:schemeClr val="bg2">
                      <a:lumMod val="90000"/>
                    </a:schemeClr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50800" dir="5400000" algn="ctr" rotWithShape="0">
                  <a:srgbClr val="000000">
                    <a:alpha val="84000"/>
                  </a:srgbClr>
                </a:outerShdw>
              </a:effectLst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TW" altLang="en-US" sz="4600" b="1" dirty="0">
              <a:ln w="12700" cmpd="sng">
                <a:solidFill>
                  <a:schemeClr val="accent1">
                    <a:lumMod val="50000"/>
                  </a:schemeClr>
                </a:solidFill>
                <a:prstDash val="solid"/>
              </a:ln>
              <a:gradFill>
                <a:gsLst>
                  <a:gs pos="0">
                    <a:schemeClr val="bg2">
                      <a:lumMod val="90000"/>
                    </a:schemeClr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50800" dir="5400000" algn="ctr" rotWithShape="0">
                  <a:srgbClr val="000000">
                    <a:alpha val="84000"/>
                  </a:srgbClr>
                </a:outerShdw>
              </a:effectLst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感謝上線群規畫指導</a:t>
            </a:r>
            <a:r>
              <a:rPr lang="en-US" altLang="zh-TW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,</a:t>
            </a: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上了珍珠聘階創造了</a:t>
            </a:r>
            <a:endParaRPr lang="en-US" altLang="zh-TW" sz="46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事業第二春</a:t>
            </a:r>
            <a:r>
              <a:rPr lang="en-US" altLang="zh-TW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,</a:t>
            </a: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邀請大家於八月三十日時</a:t>
            </a:r>
            <a:endParaRPr lang="en-US" altLang="zh-TW" sz="46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來為我們鼓掌喝采。</a:t>
            </a:r>
          </a:p>
          <a:p>
            <a:pPr>
              <a:lnSpc>
                <a:spcPct val="100000"/>
              </a:lnSpc>
            </a:pPr>
            <a:endParaRPr lang="en-US" altLang="zh-TW" sz="4600" b="1" dirty="0">
              <a:solidFill>
                <a:schemeClr val="tx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TW" altLang="en-US" sz="48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endParaRPr lang="zh-TW" altLang="en-US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2028710F-C943-49DC-9608-75BDCFCF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23" y="534302"/>
            <a:ext cx="6858000" cy="6858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B4F855E-882D-475F-89E7-E84288B54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000"/>
                    </a14:imgEffect>
                    <a14:imgEffect>
                      <a14:colorTemperature colorTemp="6140"/>
                    </a14:imgEffect>
                    <a14:imgEffect>
                      <a14:saturation sat="125000"/>
                    </a14:imgEffect>
                    <a14:imgEffect>
                      <a14:brightnessContrast bright="2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567" y="-2356151"/>
            <a:ext cx="6697287" cy="11901639"/>
          </a:xfrm>
          <a:prstGeom prst="rect">
            <a:avLst/>
          </a:prstGeom>
        </p:spPr>
      </p:pic>
      <p:sp>
        <p:nvSpPr>
          <p:cNvPr id="24" name="標題 4">
            <a:extLst>
              <a:ext uri="{FF2B5EF4-FFF2-40B4-BE49-F238E27FC236}">
                <a16:creationId xmlns:a16="http://schemas.microsoft.com/office/drawing/2014/main" id="{06A2DD32-4611-44FA-8D10-21C736A4C6BF}"/>
              </a:ext>
            </a:extLst>
          </p:cNvPr>
          <p:cNvSpPr txBox="1">
            <a:spLocks/>
          </p:cNvSpPr>
          <p:nvPr/>
        </p:nvSpPr>
        <p:spPr>
          <a:xfrm>
            <a:off x="-369025" y="-786938"/>
            <a:ext cx="12618719" cy="3813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br>
              <a:rPr lang="en-US" altLang="zh-TW" sz="7200" b="1" dirty="0">
                <a:solidFill>
                  <a:schemeClr val="bg1">
                    <a:alpha val="85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接觸葡眾前</a:t>
            </a:r>
            <a:r>
              <a:rPr lang="en-US" altLang="zh-TW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,</a:t>
            </a: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太太的健康出問題手部抖動</a:t>
            </a:r>
          </a:p>
          <a:p>
            <a:pPr>
              <a:lnSpc>
                <a:spcPct val="100000"/>
              </a:lnSpc>
            </a:pP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吃了活逸康而改善</a:t>
            </a:r>
            <a:r>
              <a:rPr lang="en-US" altLang="zh-TW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,</a:t>
            </a: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經上線美秀熱情分享介紹</a:t>
            </a:r>
            <a:r>
              <a:rPr lang="en-US" altLang="zh-TW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使用大量產品後更改善長時間睡眠品質不好</a:t>
            </a:r>
            <a:r>
              <a:rPr lang="en-US" altLang="zh-TW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腰椎滑落及膝蓋疼痛等問題。</a:t>
            </a:r>
          </a:p>
        </p:txBody>
      </p:sp>
    </p:spTree>
    <p:extLst>
      <p:ext uri="{BB962C8B-B14F-4D97-AF65-F5344CB8AC3E}">
        <p14:creationId xmlns:p14="http://schemas.microsoft.com/office/powerpoint/2010/main" val="151025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6FA3B4-3E90-402E-97CF-021D614F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2569" y="6259484"/>
            <a:ext cx="15710208" cy="7023488"/>
          </a:xfrm>
          <a:prstGeom prst="rect">
            <a:avLst/>
          </a:prstGeom>
        </p:spPr>
      </p:pic>
      <p:sp>
        <p:nvSpPr>
          <p:cNvPr id="18" name="標題 4">
            <a:extLst>
              <a:ext uri="{FF2B5EF4-FFF2-40B4-BE49-F238E27FC236}">
                <a16:creationId xmlns:a16="http://schemas.microsoft.com/office/drawing/2014/main" id="{CD02AB1C-BC00-43B9-95B8-7DE015788AF8}"/>
              </a:ext>
            </a:extLst>
          </p:cNvPr>
          <p:cNvSpPr txBox="1">
            <a:spLocks/>
          </p:cNvSpPr>
          <p:nvPr/>
        </p:nvSpPr>
        <p:spPr>
          <a:xfrm>
            <a:off x="-1014546" y="7687528"/>
            <a:ext cx="11604566" cy="625243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接觸</a:t>
            </a:r>
            <a:r>
              <a:rPr lang="zh-TW" altLang="en-US" sz="4600" b="1" dirty="0">
                <a:solidFill>
                  <a:srgbClr val="209746">
                    <a:alpha val="79000"/>
                  </a:srgbClr>
                </a:solidFill>
                <a:ea typeface="微软雅黑" panose="020B0503020204020204" pitchFamily="34" charset="-122"/>
              </a:rPr>
              <a:t>葡眾</a:t>
            </a:r>
            <a:r>
              <a:rPr lang="zh-TW" altLang="en-US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前，太太的</a:t>
            </a:r>
            <a:r>
              <a:rPr lang="zh-TW" altLang="en-US" sz="4600" b="1" dirty="0">
                <a:solidFill>
                  <a:srgbClr val="209746">
                    <a:alpha val="79000"/>
                  </a:srgbClr>
                </a:solidFill>
                <a:ea typeface="微软雅黑" panose="020B0503020204020204" pitchFamily="34" charset="-122"/>
              </a:rPr>
              <a:t>健康出問題</a:t>
            </a:r>
            <a:r>
              <a:rPr lang="zh-TW" altLang="en-US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手部抖動</a:t>
            </a:r>
            <a:endParaRPr lang="en-US" altLang="zh-TW" sz="46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TW" altLang="en-US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吃了</a:t>
            </a:r>
            <a:r>
              <a:rPr lang="zh-TW" altLang="en-US" sz="4600" b="1" dirty="0">
                <a:solidFill>
                  <a:srgbClr val="209746">
                    <a:alpha val="79000"/>
                  </a:srgbClr>
                </a:solidFill>
                <a:ea typeface="微软雅黑" panose="020B0503020204020204" pitchFamily="34" charset="-122"/>
              </a:rPr>
              <a:t>活逸康而改善</a:t>
            </a:r>
            <a:r>
              <a:rPr lang="en-US" altLang="zh-TW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TW" altLang="en-US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經</a:t>
            </a:r>
            <a:r>
              <a:rPr lang="zh-TW" altLang="en-US" sz="4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微软雅黑" panose="020B0503020204020204" pitchFamily="34" charset="-122"/>
              </a:rPr>
              <a:t>上線美秀熱情分享介紹</a:t>
            </a:r>
            <a:r>
              <a:rPr lang="en-US" altLang="zh-TW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zh-TW" altLang="en-US" sz="4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微软雅黑" panose="020B0503020204020204" pitchFamily="34" charset="-122"/>
              </a:rPr>
              <a:t>使用大量產品後更改善</a:t>
            </a:r>
            <a:r>
              <a:rPr lang="zh-TW" altLang="en-US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長時間睡眠品質不好</a:t>
            </a:r>
            <a:r>
              <a:rPr lang="en-US" altLang="zh-TW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,</a:t>
            </a:r>
            <a:endParaRPr lang="zh-TW" altLang="en-US" sz="46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TW" altLang="en-US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腰椎滑落及膝蓋疼痛等問題</a:t>
            </a:r>
            <a:r>
              <a:rPr lang="en-US" altLang="zh-TW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.</a:t>
            </a:r>
          </a:p>
          <a:p>
            <a:pPr algn="l">
              <a:lnSpc>
                <a:spcPct val="100000"/>
              </a:lnSpc>
            </a:pPr>
            <a:endParaRPr lang="en-US" altLang="zh-TW" sz="46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endParaRPr lang="zh-TW" altLang="en-US" sz="46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TW" altLang="en-US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感謝</a:t>
            </a:r>
            <a:r>
              <a:rPr lang="zh-TW" altLang="en-US" sz="4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微软雅黑" panose="020B0503020204020204" pitchFamily="34" charset="-122"/>
              </a:rPr>
              <a:t>上線群的規畫指導</a:t>
            </a:r>
            <a:r>
              <a:rPr lang="en-US" altLang="zh-TW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TW" altLang="en-US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上了</a:t>
            </a:r>
            <a:r>
              <a:rPr lang="zh-TW" altLang="en-US" sz="4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微软雅黑" panose="020B0503020204020204" pitchFamily="34" charset="-122"/>
              </a:rPr>
              <a:t>珍珠聘階</a:t>
            </a:r>
            <a:r>
              <a:rPr lang="zh-TW" altLang="en-US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創造了事業第二春</a:t>
            </a:r>
            <a:r>
              <a:rPr lang="en-US" altLang="zh-TW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TW" altLang="en-US" sz="46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邀請大家於八月三十日時來</a:t>
            </a:r>
            <a:endParaRPr lang="en-US" altLang="zh-TW" sz="46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TW" altLang="en-US" sz="4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微软雅黑" panose="020B0503020204020204" pitchFamily="34" charset="-122"/>
              </a:rPr>
              <a:t>為我們鼓掌喝采。</a:t>
            </a:r>
            <a:endParaRPr lang="zh-TW" altLang="en-US" sz="46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endParaRPr lang="en-US" altLang="zh-TW" sz="46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endParaRPr lang="zh-TW" altLang="en-US" sz="48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endParaRPr lang="zh-TW" altLang="en-US" b="1" dirty="0">
              <a:solidFill>
                <a:schemeClr val="bg1">
                  <a:alpha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8AD02B-BF73-4EFC-8F83-379B1C6203C0}"/>
              </a:ext>
            </a:extLst>
          </p:cNvPr>
          <p:cNvSpPr txBox="1"/>
          <p:nvPr/>
        </p:nvSpPr>
        <p:spPr>
          <a:xfrm>
            <a:off x="635275" y="202179"/>
            <a:ext cx="10921449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接觸葡眾前，太太的健康出問題手部抖動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9050B4-44A5-4659-A79B-D0192E48318F}"/>
              </a:ext>
            </a:extLst>
          </p:cNvPr>
          <p:cNvSpPr txBox="1"/>
          <p:nvPr/>
        </p:nvSpPr>
        <p:spPr>
          <a:xfrm>
            <a:off x="318998" y="816718"/>
            <a:ext cx="11978641" cy="8002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吃了活逸康而改善</a:t>
            </a:r>
            <a:r>
              <a:rPr lang="en-US" altLang="zh-TW" sz="4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,</a:t>
            </a:r>
            <a:r>
              <a:rPr lang="zh-TW" altLang="en-US" sz="4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經上線美秀熱情分享介紹</a:t>
            </a:r>
            <a:r>
              <a:rPr lang="en-US" altLang="zh-TW" sz="4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,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26410C8-F125-4F46-B7C3-AC883EC00A39}"/>
              </a:ext>
            </a:extLst>
          </p:cNvPr>
          <p:cNvSpPr txBox="1"/>
          <p:nvPr/>
        </p:nvSpPr>
        <p:spPr>
          <a:xfrm>
            <a:off x="174171" y="1616937"/>
            <a:ext cx="11469639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使用大量產品後更改善長時間睡眠品質不好</a:t>
            </a:r>
            <a:r>
              <a:rPr lang="en-US" altLang="zh-TW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,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E40C76-6763-44BB-B53F-AD60C5C0350D}"/>
              </a:ext>
            </a:extLst>
          </p:cNvPr>
          <p:cNvSpPr txBox="1"/>
          <p:nvPr/>
        </p:nvSpPr>
        <p:spPr>
          <a:xfrm>
            <a:off x="39188" y="2817265"/>
            <a:ext cx="11978641" cy="8002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腰椎滑落及膝蓋疼痛等問題</a:t>
            </a:r>
            <a:r>
              <a:rPr lang="en-US" altLang="zh-TW" sz="4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.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C538AD-607D-4D5D-9873-073B7D73C1A1}"/>
              </a:ext>
            </a:extLst>
          </p:cNvPr>
          <p:cNvSpPr txBox="1"/>
          <p:nvPr/>
        </p:nvSpPr>
        <p:spPr>
          <a:xfrm>
            <a:off x="39188" y="3679513"/>
            <a:ext cx="11720010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感謝上線群的規畫指導</a:t>
            </a:r>
            <a:r>
              <a:rPr lang="en-US" altLang="zh-TW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,</a:t>
            </a: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上了珍珠聘階創造了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016E8C-5F71-42D0-B025-651405A6E362}"/>
              </a:ext>
            </a:extLst>
          </p:cNvPr>
          <p:cNvSpPr txBox="1"/>
          <p:nvPr/>
        </p:nvSpPr>
        <p:spPr>
          <a:xfrm>
            <a:off x="-421917" y="4632132"/>
            <a:ext cx="11978641" cy="8002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事業第二春</a:t>
            </a:r>
            <a:r>
              <a:rPr lang="en-US" altLang="zh-TW" sz="4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,</a:t>
            </a:r>
            <a:r>
              <a:rPr lang="zh-TW" altLang="en-US" sz="4600" b="1" dirty="0">
                <a:solidFill>
                  <a:schemeClr val="bg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邀請大家於八月三十日時來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E1087C-088B-40FF-974E-3C89630C2FD8}"/>
              </a:ext>
            </a:extLst>
          </p:cNvPr>
          <p:cNvSpPr txBox="1"/>
          <p:nvPr/>
        </p:nvSpPr>
        <p:spPr>
          <a:xfrm>
            <a:off x="0" y="5507666"/>
            <a:ext cx="11720010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感謝上線群的規畫指導</a:t>
            </a:r>
            <a:r>
              <a:rPr lang="en-US" altLang="zh-TW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,</a:t>
            </a:r>
            <a:r>
              <a:rPr lang="zh-TW" altLang="en-US" sz="4600" b="1" dirty="0">
                <a:solidFill>
                  <a:schemeClr val="tx1">
                    <a:alpha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上了珍珠聘階創造了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F4DF21-4BB4-481D-B227-25A028E94FA3}"/>
              </a:ext>
            </a:extLst>
          </p:cNvPr>
          <p:cNvSpPr/>
          <p:nvPr/>
        </p:nvSpPr>
        <p:spPr>
          <a:xfrm>
            <a:off x="6362060" y="641542"/>
            <a:ext cx="5935579" cy="7154333"/>
          </a:xfrm>
          <a:prstGeom prst="rect">
            <a:avLst/>
          </a:prstGeom>
          <a:solidFill>
            <a:srgbClr val="E6E6E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89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96334"/>
            <a:ext cx="6338456" cy="7944043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0" y="-289262"/>
            <a:ext cx="6338456" cy="684261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br>
              <a:rPr lang="zh-TW" altLang="en-US" sz="5400" b="1" dirty="0">
                <a:solidFill>
                  <a:srgbClr val="FFC000">
                    <a:alpha val="70000"/>
                  </a:srgbClr>
                </a:solidFill>
                <a:ea typeface="微软雅黑" panose="020B0503020204020204" pitchFamily="34" charset="-122"/>
              </a:rPr>
            </a:br>
            <a:br>
              <a:rPr lang="zh-TW" altLang="en-US" sz="48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sz="7200" b="1" dirty="0">
                <a:solidFill>
                  <a:srgbClr val="FFC000">
                    <a:alpha val="70000"/>
                  </a:srgbClr>
                </a:solidFill>
                <a:latin typeface="+mn-lt"/>
                <a:ea typeface="微软雅黑" panose="020B0503020204020204" pitchFamily="34" charset="-122"/>
                <a:cs typeface="+mn-cs"/>
              </a:rPr>
              <a:t>環型結構</a:t>
            </a:r>
            <a:br>
              <a:rPr lang="en-US" altLang="zh-TW" sz="48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精巧、邏輯</a:t>
            </a:r>
            <a:br>
              <a:rPr lang="en-US" altLang="zh-TW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嚴謹性可還原性</a:t>
            </a:r>
            <a:br>
              <a:rPr lang="en-US" altLang="zh-TW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r>
              <a:rPr lang="zh-TW" altLang="en-US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  <a:t>形成獨具特質的風格化結構形式</a:t>
            </a:r>
            <a:br>
              <a:rPr lang="zh-TW" altLang="en-US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br>
              <a:rPr lang="zh-TW" altLang="en-US" sz="4800" b="1" dirty="0">
                <a:solidFill>
                  <a:schemeClr val="bg1">
                    <a:alpha val="79000"/>
                  </a:schemeClr>
                </a:solidFill>
                <a:ea typeface="微软雅黑" panose="020B0503020204020204" pitchFamily="34" charset="-122"/>
              </a:rPr>
            </a:br>
            <a:endParaRPr lang="zh-TW" altLang="en-US" sz="5400" b="1" dirty="0">
              <a:solidFill>
                <a:schemeClr val="bg1">
                  <a:alpha val="79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98133" y="6134729"/>
            <a:ext cx="2340324" cy="70788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TW" altLang="en-US" sz="4000" b="1" dirty="0">
                <a:solidFill>
                  <a:srgbClr val="FFC000">
                    <a:alpha val="70000"/>
                  </a:srgbClr>
                </a:solidFill>
                <a:ea typeface="微软雅黑" panose="020B0503020204020204" pitchFamily="34" charset="-122"/>
              </a:rPr>
              <a:t>低俗小說</a:t>
            </a:r>
            <a:endParaRPr lang="zh-TW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5" r="16768"/>
          <a:stretch/>
        </p:blipFill>
        <p:spPr>
          <a:xfrm>
            <a:off x="6338456" y="-641539"/>
            <a:ext cx="5853544" cy="87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3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D27550B0-CB6A-4F77-B0CD-CC2879F3D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2" t="21281" r="33524" b="11034"/>
          <a:stretch/>
        </p:blipFill>
        <p:spPr>
          <a:xfrm>
            <a:off x="8519639" y="-59265"/>
            <a:ext cx="5376637" cy="71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FE964B2-4CBB-473B-B5FD-3D2862422C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1" r="37343"/>
          <a:stretch/>
        </p:blipFill>
        <p:spPr>
          <a:xfrm>
            <a:off x="-57150" y="-76200"/>
            <a:ext cx="44958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6443BFD-531E-419C-A5B9-6853935F1008}"/>
              </a:ext>
            </a:extLst>
          </p:cNvPr>
          <p:cNvSpPr/>
          <p:nvPr/>
        </p:nvSpPr>
        <p:spPr>
          <a:xfrm>
            <a:off x="1" y="2"/>
            <a:ext cx="5935579" cy="7154333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-69459" y="-2413000"/>
            <a:ext cx="3741820" cy="10477500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br>
              <a:rPr lang="zh-TW" altLang="en-US" sz="4000" b="1" dirty="0">
                <a:solidFill>
                  <a:srgbClr val="FFC000">
                    <a:alpha val="7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b="1" dirty="0">
                <a:solidFill>
                  <a:schemeClr val="bg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重要的是背負責任和完成責任</a:t>
            </a:r>
            <a:br>
              <a:rPr lang="en-US" altLang="zh-TW" sz="4000" b="1" dirty="0">
                <a:solidFill>
                  <a:schemeClr val="bg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b="1" dirty="0">
                <a:solidFill>
                  <a:schemeClr val="bg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死亡不過是無法盡到責任後一種盡責任的方式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76A0F7E-71FC-4DCF-A55D-C4D600803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62" y="0"/>
            <a:ext cx="4847277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B6732D8-8272-4CAE-BF7B-1297AE440C4A}"/>
              </a:ext>
            </a:extLst>
          </p:cNvPr>
          <p:cNvSpPr/>
          <p:nvPr/>
        </p:nvSpPr>
        <p:spPr>
          <a:xfrm>
            <a:off x="8519639" y="-148167"/>
            <a:ext cx="5935579" cy="7154333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4">
            <a:extLst>
              <a:ext uri="{FF2B5EF4-FFF2-40B4-BE49-F238E27FC236}">
                <a16:creationId xmlns:a16="http://schemas.microsoft.com/office/drawing/2014/main" id="{155553D6-BB59-425F-B73D-7B49C7DAF7B5}"/>
              </a:ext>
            </a:extLst>
          </p:cNvPr>
          <p:cNvSpPr txBox="1">
            <a:spLocks/>
          </p:cNvSpPr>
          <p:nvPr/>
        </p:nvSpPr>
        <p:spPr>
          <a:xfrm>
            <a:off x="8512899" y="-1993900"/>
            <a:ext cx="3994150" cy="10477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TW" altLang="en-US" sz="4000" b="1" dirty="0">
                <a:solidFill>
                  <a:srgbClr val="F5F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我們想逃走想反抗你我們想贏而這個營地不是終點我們不會自殺</a:t>
            </a:r>
            <a:endParaRPr lang="en-US" altLang="zh-TW" sz="4000" b="1" dirty="0">
              <a:solidFill>
                <a:srgbClr val="F5F2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00000"/>
              </a:lnSpc>
            </a:pPr>
            <a:r>
              <a:rPr lang="zh-TW" altLang="en-US" sz="4000" b="1" dirty="0">
                <a:solidFill>
                  <a:srgbClr val="F5F2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那只是在逃避</a:t>
            </a:r>
          </a:p>
        </p:txBody>
      </p:sp>
    </p:spTree>
    <p:extLst>
      <p:ext uri="{BB962C8B-B14F-4D97-AF65-F5344CB8AC3E}">
        <p14:creationId xmlns:p14="http://schemas.microsoft.com/office/powerpoint/2010/main" val="40183879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4692</TotalTime>
  <Words>1006</Words>
  <Application>Microsoft Office PowerPoint</Application>
  <PresentationFormat>寬螢幕</PresentationFormat>
  <Paragraphs>233</Paragraphs>
  <Slides>41</Slides>
  <Notes>33</Notes>
  <HiddenSlides>2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3" baseType="lpstr">
      <vt:lpstr>Adobe Gothic Std B</vt:lpstr>
      <vt:lpstr>Gungsuh</vt:lpstr>
      <vt:lpstr>GungsuhChe</vt:lpstr>
      <vt:lpstr>微軟正黑體</vt:lpstr>
      <vt:lpstr>Serif</vt:lpstr>
      <vt:lpstr>微软雅黑</vt:lpstr>
      <vt:lpstr>微軟正黑</vt:lpstr>
      <vt:lpstr>Arial</vt:lpstr>
      <vt:lpstr>Arial Black</vt:lpstr>
      <vt:lpstr>Calibri</vt:lpstr>
      <vt:lpstr>Calibri Light</vt:lpstr>
      <vt:lpstr>1_Office 佈景主題</vt:lpstr>
      <vt:lpstr>人的生命是        最寶貴的汽車撞壞可以修.而人的生命只有一次. </vt:lpstr>
      <vt:lpstr>PowerPoint 簡報</vt:lpstr>
      <vt:lpstr> 生命 唯一的意義 就是找到享受它的方式 </vt:lpstr>
      <vt:lpstr> 新科珍珠 蔡上海 吳素琴伉儷 </vt:lpstr>
      <vt:lpstr> 新科珍珠 蔡上海 吳素琴伉儷 </vt:lpstr>
      <vt:lpstr>PowerPoint 簡報</vt:lpstr>
      <vt:lpstr>PowerPoint 簡報</vt:lpstr>
      <vt:lpstr>  環型結構 精巧、邏輯 嚴謹性可還原性 形成獨具特質的風格化結構形式  </vt:lpstr>
      <vt:lpstr> 重要的是背負責任和完成責任 死亡不過是無法盡到責任後一種盡責任的方式</vt:lpstr>
      <vt:lpstr> 0619 模型雜拍</vt:lpstr>
      <vt:lpstr>人是被命定 為自由的</vt:lpstr>
      <vt:lpstr>我閱讀 只是為了 取悅自己</vt:lpstr>
      <vt:lpstr>PowerPoint 簡報</vt:lpstr>
      <vt:lpstr>真正嚴肅的哲學議題只有一個 就是自殺</vt:lpstr>
      <vt:lpstr> 生命沒有意義 我們是否該把它活得更好</vt:lpstr>
      <vt:lpstr> 生命沒有意義, 我們是否該把它活得更好</vt:lpstr>
      <vt:lpstr>形而上者謂之道 形而下者謂之器</vt:lpstr>
      <vt:lpstr>不要聽 樓上亂講</vt:lpstr>
      <vt:lpstr> 忍著眼淚.穿越過傷悲  才又向前一點 </vt:lpstr>
      <vt:lpstr>希望喜歡我的人們. 你們第一個要做的 事就是要更喜歡自己</vt:lpstr>
      <vt:lpstr>微型展 2.0  田中達也</vt:lpstr>
      <vt:lpstr>科學怪人 弗蘭肯斯坦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王中</dc:creator>
  <cp:lastModifiedBy>中 王</cp:lastModifiedBy>
  <cp:revision>480</cp:revision>
  <dcterms:created xsi:type="dcterms:W3CDTF">2018-12-24T11:25:44Z</dcterms:created>
  <dcterms:modified xsi:type="dcterms:W3CDTF">2025-08-01T13:56:42Z</dcterms:modified>
</cp:coreProperties>
</file>